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handoutMasterIdLst>
    <p:handoutMasterId r:id="rId13"/>
  </p:handoutMasterIdLst>
  <p:sldIdLst>
    <p:sldId id="264" r:id="rId3"/>
    <p:sldId id="268" r:id="rId4"/>
    <p:sldId id="269" r:id="rId5"/>
    <p:sldId id="263" r:id="rId6"/>
    <p:sldId id="261" r:id="rId7"/>
    <p:sldId id="256" r:id="rId8"/>
    <p:sldId id="266" r:id="rId9"/>
    <p:sldId id="267" r:id="rId10"/>
    <p:sldId id="270" r:id="rId11"/>
  </p:sldIdLst>
  <p:sldSz cx="9144000" cy="6858000" type="screen4x3"/>
  <p:notesSz cx="69469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1902"/>
    <a:srgbClr val="DABC08"/>
    <a:srgbClr val="97EEF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8007" autoAdjust="0"/>
  </p:normalViewPr>
  <p:slideViewPr>
    <p:cSldViewPr snapToGrid="0">
      <p:cViewPr>
        <p:scale>
          <a:sx n="100" d="100"/>
          <a:sy n="100" d="100"/>
        </p:scale>
        <p:origin x="-216" y="-1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0953" cy="463867"/>
          </a:xfrm>
          <a:prstGeom prst="rect">
            <a:avLst/>
          </a:prstGeom>
        </p:spPr>
        <p:txBody>
          <a:bodyPr vert="horz" lIns="90937" tIns="45469" rIns="90937" bIns="45469" rtlCol="0"/>
          <a:lstStyle>
            <a:lvl1pPr algn="l">
              <a:defRPr sz="1200"/>
            </a:lvl1pPr>
          </a:lstStyle>
          <a:p>
            <a:endParaRPr lang="en-US"/>
          </a:p>
        </p:txBody>
      </p:sp>
      <p:sp>
        <p:nvSpPr>
          <p:cNvPr id="3" name="Date Placeholder 2"/>
          <p:cNvSpPr>
            <a:spLocks noGrp="1"/>
          </p:cNvSpPr>
          <p:nvPr>
            <p:ph type="dt" sz="quarter" idx="1"/>
          </p:nvPr>
        </p:nvSpPr>
        <p:spPr>
          <a:xfrm>
            <a:off x="3934375" y="0"/>
            <a:ext cx="3010953" cy="463867"/>
          </a:xfrm>
          <a:prstGeom prst="rect">
            <a:avLst/>
          </a:prstGeom>
        </p:spPr>
        <p:txBody>
          <a:bodyPr vert="horz" lIns="90937" tIns="45469" rIns="90937" bIns="45469" rtlCol="0"/>
          <a:lstStyle>
            <a:lvl1pPr algn="r">
              <a:defRPr sz="1200"/>
            </a:lvl1pPr>
          </a:lstStyle>
          <a:p>
            <a:fld id="{25E67AA1-6CCD-4BDF-97C7-362DD7CC3AB2}" type="datetimeFigureOut">
              <a:rPr lang="en-US" smtClean="0"/>
              <a:pPr/>
              <a:t>2/21/2012</a:t>
            </a:fld>
            <a:endParaRPr lang="en-US"/>
          </a:p>
        </p:txBody>
      </p:sp>
      <p:sp>
        <p:nvSpPr>
          <p:cNvPr id="4" name="Footer Placeholder 3"/>
          <p:cNvSpPr>
            <a:spLocks noGrp="1"/>
          </p:cNvSpPr>
          <p:nvPr>
            <p:ph type="ftr" sz="quarter" idx="2"/>
          </p:nvPr>
        </p:nvSpPr>
        <p:spPr>
          <a:xfrm>
            <a:off x="0" y="8805550"/>
            <a:ext cx="3010953" cy="463867"/>
          </a:xfrm>
          <a:prstGeom prst="rect">
            <a:avLst/>
          </a:prstGeom>
        </p:spPr>
        <p:txBody>
          <a:bodyPr vert="horz" lIns="90937" tIns="45469" rIns="90937" bIns="45469" rtlCol="0" anchor="b"/>
          <a:lstStyle>
            <a:lvl1pPr algn="l">
              <a:defRPr sz="1200"/>
            </a:lvl1pPr>
          </a:lstStyle>
          <a:p>
            <a:endParaRPr lang="en-US"/>
          </a:p>
        </p:txBody>
      </p:sp>
      <p:sp>
        <p:nvSpPr>
          <p:cNvPr id="5" name="Slide Number Placeholder 4"/>
          <p:cNvSpPr>
            <a:spLocks noGrp="1"/>
          </p:cNvSpPr>
          <p:nvPr>
            <p:ph type="sldNum" sz="quarter" idx="3"/>
          </p:nvPr>
        </p:nvSpPr>
        <p:spPr>
          <a:xfrm>
            <a:off x="3934375" y="8805550"/>
            <a:ext cx="3010953" cy="463867"/>
          </a:xfrm>
          <a:prstGeom prst="rect">
            <a:avLst/>
          </a:prstGeom>
        </p:spPr>
        <p:txBody>
          <a:bodyPr vert="horz" lIns="90937" tIns="45469" rIns="90937" bIns="45469" rtlCol="0" anchor="b"/>
          <a:lstStyle>
            <a:lvl1pPr algn="r">
              <a:defRPr sz="1200"/>
            </a:lvl1pPr>
          </a:lstStyle>
          <a:p>
            <a:fld id="{6834ACAD-834C-4361-B5EB-7809386D21D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0626" cy="462937"/>
          </a:xfrm>
          <a:prstGeom prst="rect">
            <a:avLst/>
          </a:prstGeom>
        </p:spPr>
        <p:txBody>
          <a:bodyPr vert="horz" lIns="87653" tIns="43827" rIns="87653" bIns="43827" rtlCol="0"/>
          <a:lstStyle>
            <a:lvl1pPr algn="l">
              <a:defRPr sz="1200"/>
            </a:lvl1pPr>
          </a:lstStyle>
          <a:p>
            <a:endParaRPr lang="en-US"/>
          </a:p>
        </p:txBody>
      </p:sp>
      <p:sp>
        <p:nvSpPr>
          <p:cNvPr id="3" name="Date Placeholder 2"/>
          <p:cNvSpPr>
            <a:spLocks noGrp="1"/>
          </p:cNvSpPr>
          <p:nvPr>
            <p:ph type="dt" idx="1"/>
          </p:nvPr>
        </p:nvSpPr>
        <p:spPr>
          <a:xfrm>
            <a:off x="3934767" y="1"/>
            <a:ext cx="3010626" cy="462937"/>
          </a:xfrm>
          <a:prstGeom prst="rect">
            <a:avLst/>
          </a:prstGeom>
        </p:spPr>
        <p:txBody>
          <a:bodyPr vert="horz" lIns="87653" tIns="43827" rIns="87653" bIns="43827" rtlCol="0"/>
          <a:lstStyle>
            <a:lvl1pPr algn="r">
              <a:defRPr sz="1200"/>
            </a:lvl1pPr>
          </a:lstStyle>
          <a:p>
            <a:fld id="{C022F08B-9E2A-4F63-9E85-B22555B115FF}" type="datetimeFigureOut">
              <a:rPr lang="en-US" smtClean="0"/>
              <a:pPr/>
              <a:t>2/21/2012</a:t>
            </a:fld>
            <a:endParaRPr lang="en-US"/>
          </a:p>
        </p:txBody>
      </p:sp>
      <p:sp>
        <p:nvSpPr>
          <p:cNvPr id="4" name="Slide Image Placeholder 3"/>
          <p:cNvSpPr>
            <a:spLocks noGrp="1" noRot="1" noChangeAspect="1"/>
          </p:cNvSpPr>
          <p:nvPr>
            <p:ph type="sldImg" idx="2"/>
          </p:nvPr>
        </p:nvSpPr>
        <p:spPr>
          <a:xfrm>
            <a:off x="1155700" y="696913"/>
            <a:ext cx="4635500" cy="3476625"/>
          </a:xfrm>
          <a:prstGeom prst="rect">
            <a:avLst/>
          </a:prstGeom>
          <a:noFill/>
          <a:ln w="12700">
            <a:solidFill>
              <a:prstClr val="black"/>
            </a:solidFill>
          </a:ln>
        </p:spPr>
        <p:txBody>
          <a:bodyPr vert="horz" lIns="87653" tIns="43827" rIns="87653" bIns="43827" rtlCol="0" anchor="ctr"/>
          <a:lstStyle/>
          <a:p>
            <a:endParaRPr lang="en-US"/>
          </a:p>
        </p:txBody>
      </p:sp>
      <p:sp>
        <p:nvSpPr>
          <p:cNvPr id="5" name="Notes Placeholder 4"/>
          <p:cNvSpPr>
            <a:spLocks noGrp="1"/>
          </p:cNvSpPr>
          <p:nvPr>
            <p:ph type="body" sz="quarter" idx="3"/>
          </p:nvPr>
        </p:nvSpPr>
        <p:spPr>
          <a:xfrm>
            <a:off x="694993" y="4404033"/>
            <a:ext cx="5556917" cy="4171030"/>
          </a:xfrm>
          <a:prstGeom prst="rect">
            <a:avLst/>
          </a:prstGeom>
        </p:spPr>
        <p:txBody>
          <a:bodyPr vert="horz" lIns="87653" tIns="43827" rIns="87653" bIns="4382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06533"/>
            <a:ext cx="3010626" cy="462937"/>
          </a:xfrm>
          <a:prstGeom prst="rect">
            <a:avLst/>
          </a:prstGeom>
        </p:spPr>
        <p:txBody>
          <a:bodyPr vert="horz" lIns="87653" tIns="43827" rIns="87653" bIns="43827" rtlCol="0" anchor="b"/>
          <a:lstStyle>
            <a:lvl1pPr algn="l">
              <a:defRPr sz="1200"/>
            </a:lvl1pPr>
          </a:lstStyle>
          <a:p>
            <a:endParaRPr lang="en-US"/>
          </a:p>
        </p:txBody>
      </p:sp>
      <p:sp>
        <p:nvSpPr>
          <p:cNvPr id="7" name="Slide Number Placeholder 6"/>
          <p:cNvSpPr>
            <a:spLocks noGrp="1"/>
          </p:cNvSpPr>
          <p:nvPr>
            <p:ph type="sldNum" sz="quarter" idx="5"/>
          </p:nvPr>
        </p:nvSpPr>
        <p:spPr>
          <a:xfrm>
            <a:off x="3934767" y="8806533"/>
            <a:ext cx="3010626" cy="462937"/>
          </a:xfrm>
          <a:prstGeom prst="rect">
            <a:avLst/>
          </a:prstGeom>
        </p:spPr>
        <p:txBody>
          <a:bodyPr vert="horz" lIns="87653" tIns="43827" rIns="87653" bIns="43827" rtlCol="0" anchor="b"/>
          <a:lstStyle>
            <a:lvl1pPr algn="r">
              <a:defRPr sz="1200"/>
            </a:lvl1pPr>
          </a:lstStyle>
          <a:p>
            <a:fld id="{65716F23-1475-4E61-8CCE-A388F3E3D81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Housing starts down 75% from 2005 to 2009; sector % of total GDP falling</a:t>
            </a:r>
            <a:endParaRPr lang="en-US" dirty="0"/>
          </a:p>
        </p:txBody>
      </p:sp>
      <p:sp>
        <p:nvSpPr>
          <p:cNvPr id="4" name="Slide Number Placeholder 3"/>
          <p:cNvSpPr>
            <a:spLocks noGrp="1"/>
          </p:cNvSpPr>
          <p:nvPr>
            <p:ph type="sldNum" sz="quarter" idx="10"/>
          </p:nvPr>
        </p:nvSpPr>
        <p:spPr/>
        <p:txBody>
          <a:bodyPr/>
          <a:lstStyle/>
          <a:p>
            <a:fld id="{65716F23-1475-4E61-8CCE-A388F3E3D81B}"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 typeface="Arial" pitchFamily="34" charset="0"/>
              <a:buChar char="•"/>
            </a:pPr>
            <a:r>
              <a:rPr lang="en-US" dirty="0" smtClean="0"/>
              <a:t>Our Forestry Source article placed primary forestry sector job losses from 2005 to 2009 at 294,000. This number swelled to 322,805 by the end of 2010.</a:t>
            </a:r>
          </a:p>
          <a:p>
            <a:pPr lvl="0">
              <a:buFont typeface="Arial" pitchFamily="34" charset="0"/>
              <a:buChar char="•"/>
            </a:pPr>
            <a:r>
              <a:rPr lang="en-US" dirty="0" smtClean="0"/>
              <a:t>Additional job losses in related sectors such as furniture manufacture residential construction and furniture retail were 735,767 from 2005 to 2010 - bringing job losses forestry related sectors to 1.1 million!  This does not even address peripheral losses in areas such as transportation, energy, printing and so forth.</a:t>
            </a:r>
          </a:p>
          <a:p>
            <a:pPr lvl="0">
              <a:buFont typeface="Arial" pitchFamily="34" charset="0"/>
              <a:buChar char="•"/>
            </a:pPr>
            <a:r>
              <a:rPr lang="en-US" dirty="0" smtClean="0"/>
              <a:t>And, of course, this resulted in a reduction in annual shipments of $57 billion since the peak year of 2006.</a:t>
            </a:r>
          </a:p>
          <a:p>
            <a:pPr lvl="0">
              <a:buFont typeface="Arial" pitchFamily="34" charset="0"/>
              <a:buChar char="•"/>
            </a:pPr>
            <a:r>
              <a:rPr lang="en-US" dirty="0" smtClean="0"/>
              <a:t>Wage losses in primary forestry and furniture manufacture averaged $14 billion annually since 2006.</a:t>
            </a:r>
            <a:endParaRPr lang="en-US" dirty="0"/>
          </a:p>
        </p:txBody>
      </p:sp>
      <p:sp>
        <p:nvSpPr>
          <p:cNvPr id="4" name="Slide Number Placeholder 3"/>
          <p:cNvSpPr>
            <a:spLocks noGrp="1"/>
          </p:cNvSpPr>
          <p:nvPr>
            <p:ph type="sldNum" sz="quarter" idx="10"/>
          </p:nvPr>
        </p:nvSpPr>
        <p:spPr/>
        <p:txBody>
          <a:bodyPr/>
          <a:lstStyle/>
          <a:p>
            <a:fld id="{65716F23-1475-4E61-8CCE-A388F3E3D81B}"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Symbol"/>
              <a:buChar char="·"/>
            </a:pPr>
            <a:r>
              <a:rPr lang="en-US" dirty="0" smtClean="0">
                <a:latin typeface="Times New Roman"/>
              </a:rPr>
              <a:t>Lumber production hit the lowest level since 1981 in 2009 and you would have to go back to the early late 1950s for this level to be normal annual production.  The early 80s was a milder recession than the current one.</a:t>
            </a:r>
          </a:p>
          <a:p>
            <a:pPr>
              <a:buFont typeface="Symbol"/>
              <a:buChar char="·"/>
            </a:pPr>
            <a:r>
              <a:rPr lang="en-US" dirty="0" smtClean="0">
                <a:latin typeface="Times New Roman"/>
              </a:rPr>
              <a:t>While pulpwood production remained relatively stable during the recession, it had declined sharply in the late 1990s and today, like lumber, is at a 30 year production low. Both sectors slightly up in 2010.</a:t>
            </a:r>
          </a:p>
          <a:p>
            <a:pPr>
              <a:buFont typeface="Symbol"/>
              <a:buChar char="·"/>
            </a:pPr>
            <a:r>
              <a:rPr lang="en-US" dirty="0" smtClean="0">
                <a:latin typeface="Times New Roman"/>
              </a:rPr>
              <a:t>Non-residential wood for energy in 2010 was only down 6% from average production of the last 20 years.  Industrial use was the primary gain area.</a:t>
            </a:r>
          </a:p>
          <a:p>
            <a:pPr>
              <a:buFont typeface="Symbol"/>
              <a:buChar char="·"/>
            </a:pPr>
            <a:r>
              <a:rPr lang="en-US" dirty="0" smtClean="0">
                <a:latin typeface="Times New Roman"/>
              </a:rPr>
              <a:t>Overall consumption of wood in the U.S. plummeted since 2005 with a slight uptick in 2010.  Exports have been steady but imports are down dramatically (62%) from the 2005 high.</a:t>
            </a:r>
          </a:p>
        </p:txBody>
      </p:sp>
      <p:sp>
        <p:nvSpPr>
          <p:cNvPr id="4" name="Slide Number Placeholder 3"/>
          <p:cNvSpPr>
            <a:spLocks noGrp="1"/>
          </p:cNvSpPr>
          <p:nvPr>
            <p:ph type="sldNum" sz="quarter" idx="10"/>
          </p:nvPr>
        </p:nvSpPr>
        <p:spPr/>
        <p:txBody>
          <a:bodyPr/>
          <a:lstStyle/>
          <a:p>
            <a:fld id="{65716F23-1475-4E61-8CCE-A388F3E3D81B}"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57FB15-3F0E-4A90-85D5-2E32FE568EC7}" type="datetimeFigureOut">
              <a:rPr lang="en-US" smtClean="0"/>
              <a:pPr/>
              <a:t>2/21/2012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7B2712-F1D9-4EB8-A4CE-6483A0CD1AC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57FB15-3F0E-4A90-85D5-2E32FE568EC7}" type="datetimeFigureOut">
              <a:rPr lang="en-US" smtClean="0"/>
              <a:pPr/>
              <a:t>2/21/2012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7B2712-F1D9-4EB8-A4CE-6483A0CD1AC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57FB15-3F0E-4A90-85D5-2E32FE568EC7}" type="datetimeFigureOut">
              <a:rPr lang="en-US" smtClean="0"/>
              <a:pPr/>
              <a:t>2/21/2012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7B2712-F1D9-4EB8-A4CE-6483A0CD1AC2}"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A7B750-66A4-49AB-B4E9-96F9EE85EC03}"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01FDD-EAB4-48E7-8AFF-8AFFA39EDBAD}"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A7B750-66A4-49AB-B4E9-96F9EE85EC03}"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01FDD-EAB4-48E7-8AFF-8AFFA39EDBAD}"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A7B750-66A4-49AB-B4E9-96F9EE85EC03}"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01FDD-EAB4-48E7-8AFF-8AFFA39EDBAD}"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5A7B750-66A4-49AB-B4E9-96F9EE85EC03}" type="datetimeFigureOut">
              <a:rPr lang="en-US" smtClean="0"/>
              <a:pPr/>
              <a:t>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C01FDD-EAB4-48E7-8AFF-8AFFA39EDBAD}"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5A7B750-66A4-49AB-B4E9-96F9EE85EC03}" type="datetimeFigureOut">
              <a:rPr lang="en-US" smtClean="0"/>
              <a:pPr/>
              <a:t>2/21/2012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C01FDD-EAB4-48E7-8AFF-8AFFA39EDBAD}"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A7B750-66A4-49AB-B4E9-96F9EE85EC03}" type="datetimeFigureOut">
              <a:rPr lang="en-US" smtClean="0"/>
              <a:pPr/>
              <a:t>2/21/2012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C01FDD-EAB4-48E7-8AFF-8AFFA39EDBAD}"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A7B750-66A4-49AB-B4E9-96F9EE85EC03}" type="datetimeFigureOut">
              <a:rPr lang="en-US" smtClean="0"/>
              <a:pPr/>
              <a:t>2/21/2012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C01FDD-EAB4-48E7-8AFF-8AFFA39EDBAD}"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A7B750-66A4-49AB-B4E9-96F9EE85EC03}" type="datetimeFigureOut">
              <a:rPr lang="en-US" smtClean="0"/>
              <a:pPr/>
              <a:t>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C01FDD-EAB4-48E7-8AFF-8AFFA39EDB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57FB15-3F0E-4A90-85D5-2E32FE568EC7}" type="datetimeFigureOut">
              <a:rPr lang="en-US" smtClean="0"/>
              <a:pPr/>
              <a:t>2/21/2012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7B2712-F1D9-4EB8-A4CE-6483A0CD1AC2}"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A7B750-66A4-49AB-B4E9-96F9EE85EC03}" type="datetimeFigureOut">
              <a:rPr lang="en-US" smtClean="0"/>
              <a:pPr/>
              <a:t>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C01FDD-EAB4-48E7-8AFF-8AFFA39EDBAD}"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A7B750-66A4-49AB-B4E9-96F9EE85EC03}"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01FDD-EAB4-48E7-8AFF-8AFFA39EDBAD}"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A7B750-66A4-49AB-B4E9-96F9EE85EC03}"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01FDD-EAB4-48E7-8AFF-8AFFA39EDB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57FB15-3F0E-4A90-85D5-2E32FE568EC7}" type="datetimeFigureOut">
              <a:rPr lang="en-US" smtClean="0"/>
              <a:pPr/>
              <a:t>2/21/2012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7B2712-F1D9-4EB8-A4CE-6483A0CD1AC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57FB15-3F0E-4A90-85D5-2E32FE568EC7}" type="datetimeFigureOut">
              <a:rPr lang="en-US" smtClean="0"/>
              <a:pPr/>
              <a:t>2/21/2012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7B2712-F1D9-4EB8-A4CE-6483A0CD1AC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57FB15-3F0E-4A90-85D5-2E32FE568EC7}" type="datetimeFigureOut">
              <a:rPr lang="en-US" smtClean="0"/>
              <a:pPr/>
              <a:t>2/21/2012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C7B2712-F1D9-4EB8-A4CE-6483A0CD1AC2}"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57FB15-3F0E-4A90-85D5-2E32FE568EC7}" type="datetimeFigureOut">
              <a:rPr lang="en-US" smtClean="0"/>
              <a:pPr/>
              <a:t>2/21/2012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C7B2712-F1D9-4EB8-A4CE-6483A0CD1AC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57FB15-3F0E-4A90-85D5-2E32FE568EC7}" type="datetimeFigureOut">
              <a:rPr lang="en-US" smtClean="0"/>
              <a:pPr/>
              <a:t>2/21/2012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C7B2712-F1D9-4EB8-A4CE-6483A0CD1AC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57FB15-3F0E-4A90-85D5-2E32FE568EC7}" type="datetimeFigureOut">
              <a:rPr lang="en-US" smtClean="0"/>
              <a:pPr/>
              <a:t>2/21/2012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7B2712-F1D9-4EB8-A4CE-6483A0CD1AC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57FB15-3F0E-4A90-85D5-2E32FE568EC7}" type="datetimeFigureOut">
              <a:rPr lang="en-US" smtClean="0"/>
              <a:pPr/>
              <a:t>2/21/2012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7B2712-F1D9-4EB8-A4CE-6483A0CD1AC2}"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57FB15-3F0E-4A90-85D5-2E32FE568EC7}" type="datetimeFigureOut">
              <a:rPr lang="en-US" smtClean="0"/>
              <a:pPr/>
              <a:t>2/21/2012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7B2712-F1D9-4EB8-A4CE-6483A0CD1AC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A7B750-66A4-49AB-B4E9-96F9EE85EC03}" type="datetimeFigureOut">
              <a:rPr lang="en-US" smtClean="0"/>
              <a:pPr/>
              <a:t>2/21/2012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C01FDD-EAB4-48E7-8AFF-8AFFA39EDBA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png"/><Relationship Id="rId7"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76428" y="5913120"/>
            <a:ext cx="4043687" cy="606553"/>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392938" y="5279136"/>
            <a:ext cx="4008374" cy="545991"/>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4653280" y="5825109"/>
            <a:ext cx="3871806" cy="682752"/>
          </a:xfrm>
          <a:prstGeom prst="rect">
            <a:avLst/>
          </a:prstGeom>
          <a:noFill/>
          <a:ln w="9525">
            <a:noFill/>
            <a:miter lim="800000"/>
            <a:headEnd/>
            <a:tailEnd/>
          </a:ln>
        </p:spPr>
      </p:pic>
      <p:pic>
        <p:nvPicPr>
          <p:cNvPr id="1029" name="Picture 5"/>
          <p:cNvPicPr>
            <a:picLocks noChangeAspect="1" noChangeArrowheads="1"/>
          </p:cNvPicPr>
          <p:nvPr/>
        </p:nvPicPr>
        <p:blipFill>
          <a:blip r:embed="rId5" cstate="print"/>
          <a:srcRect/>
          <a:stretch>
            <a:fillRect/>
          </a:stretch>
        </p:blipFill>
        <p:spPr bwMode="auto">
          <a:xfrm>
            <a:off x="4646930" y="5251074"/>
            <a:ext cx="3899662" cy="443733"/>
          </a:xfrm>
          <a:prstGeom prst="rect">
            <a:avLst/>
          </a:prstGeom>
          <a:noFill/>
          <a:ln w="9525">
            <a:noFill/>
            <a:miter lim="800000"/>
            <a:headEnd/>
            <a:tailEnd/>
          </a:ln>
        </p:spPr>
      </p:pic>
      <p:sp>
        <p:nvSpPr>
          <p:cNvPr id="9" name="TextBox 8"/>
          <p:cNvSpPr txBox="1"/>
          <p:nvPr/>
        </p:nvSpPr>
        <p:spPr>
          <a:xfrm>
            <a:off x="2060448" y="755904"/>
            <a:ext cx="6083808" cy="1754326"/>
          </a:xfrm>
          <a:prstGeom prst="rect">
            <a:avLst/>
          </a:prstGeom>
          <a:noFill/>
        </p:spPr>
        <p:txBody>
          <a:bodyPr wrap="square" rtlCol="0">
            <a:spAutoFit/>
          </a:bodyPr>
          <a:lstStyle/>
          <a:p>
            <a:pPr algn="ctr"/>
            <a:r>
              <a:rPr lang="en-US" sz="3600" b="1" dirty="0" smtClean="0">
                <a:solidFill>
                  <a:srgbClr val="C00000"/>
                </a:solidFill>
                <a:latin typeface="Calibri" pitchFamily="34" charset="0"/>
                <a:cs typeface="Calibri" pitchFamily="34" charset="0"/>
              </a:rPr>
              <a:t>The Impact of Changing Economic Conditions Since 2005 on the Forest Sector</a:t>
            </a:r>
            <a:endParaRPr lang="en-US" sz="3600" b="1" dirty="0">
              <a:solidFill>
                <a:srgbClr val="C00000"/>
              </a:solidFill>
              <a:latin typeface="Calibri" pitchFamily="34" charset="0"/>
              <a:cs typeface="Calibri" pitchFamily="34" charset="0"/>
            </a:endParaRPr>
          </a:p>
        </p:txBody>
      </p:sp>
      <p:sp>
        <p:nvSpPr>
          <p:cNvPr id="10" name="TextBox 9"/>
          <p:cNvSpPr txBox="1"/>
          <p:nvPr/>
        </p:nvSpPr>
        <p:spPr>
          <a:xfrm>
            <a:off x="2438400" y="2743201"/>
            <a:ext cx="5381625" cy="1661993"/>
          </a:xfrm>
          <a:prstGeom prst="rect">
            <a:avLst/>
          </a:prstGeom>
          <a:noFill/>
        </p:spPr>
        <p:txBody>
          <a:bodyPr wrap="square" rtlCol="0">
            <a:spAutoFit/>
          </a:bodyPr>
          <a:lstStyle/>
          <a:p>
            <a:pPr algn="ctr"/>
            <a:r>
              <a:rPr lang="en-US" sz="2400" b="1" i="1" dirty="0" smtClean="0">
                <a:solidFill>
                  <a:schemeClr val="accent3">
                    <a:lumMod val="50000"/>
                  </a:schemeClr>
                </a:solidFill>
                <a:latin typeface="Calibri" pitchFamily="34" charset="0"/>
                <a:cs typeface="Calibri" pitchFamily="34" charset="0"/>
              </a:rPr>
              <a:t>Richard W. Guldin and W. Brad Smith </a:t>
            </a:r>
          </a:p>
          <a:p>
            <a:pPr algn="ctr"/>
            <a:r>
              <a:rPr lang="en-US" sz="2000" i="1" dirty="0" smtClean="0">
                <a:solidFill>
                  <a:schemeClr val="accent3">
                    <a:lumMod val="50000"/>
                  </a:schemeClr>
                </a:solidFill>
                <a:latin typeface="Calibri" pitchFamily="34" charset="0"/>
                <a:cs typeface="Calibri" pitchFamily="34" charset="0"/>
              </a:rPr>
              <a:t>U.S. Forest Service Research &amp; Development</a:t>
            </a:r>
          </a:p>
          <a:p>
            <a:pPr algn="ctr"/>
            <a:r>
              <a:rPr lang="en-US" sz="2000" i="1" dirty="0" smtClean="0">
                <a:solidFill>
                  <a:schemeClr val="accent3">
                    <a:lumMod val="50000"/>
                  </a:schemeClr>
                </a:solidFill>
                <a:latin typeface="Calibri" pitchFamily="34" charset="0"/>
                <a:cs typeface="Calibri" pitchFamily="34" charset="0"/>
              </a:rPr>
              <a:t>Washington, DC</a:t>
            </a:r>
          </a:p>
          <a:p>
            <a:pPr algn="ctr"/>
            <a:endParaRPr lang="en-US" sz="2000" i="1" dirty="0" smtClean="0">
              <a:solidFill>
                <a:schemeClr val="accent3">
                  <a:lumMod val="50000"/>
                </a:schemeClr>
              </a:solidFill>
              <a:latin typeface="Calibri" pitchFamily="34" charset="0"/>
              <a:cs typeface="Calibri" pitchFamily="34" charset="0"/>
            </a:endParaRPr>
          </a:p>
          <a:p>
            <a:pPr algn="ctr"/>
            <a:r>
              <a:rPr lang="en-US" i="1" dirty="0" smtClean="0">
                <a:solidFill>
                  <a:schemeClr val="accent3">
                    <a:lumMod val="50000"/>
                  </a:schemeClr>
                </a:solidFill>
                <a:latin typeface="Calibri" pitchFamily="34" charset="0"/>
                <a:cs typeface="Calibri" pitchFamily="34" charset="0"/>
              </a:rPr>
              <a:t>National Capital SAF Chapter Meeting, February 2012</a:t>
            </a:r>
            <a:endParaRPr lang="en-US" i="1" dirty="0">
              <a:solidFill>
                <a:schemeClr val="accent3">
                  <a:lumMod val="50000"/>
                </a:schemeClr>
              </a:solidFill>
              <a:latin typeface="Calibri" pitchFamily="34" charset="0"/>
              <a:cs typeface="Calibri" pitchFamily="34" charset="0"/>
            </a:endParaRPr>
          </a:p>
        </p:txBody>
      </p:sp>
      <p:pic>
        <p:nvPicPr>
          <p:cNvPr id="1031" name="Picture 7"/>
          <p:cNvPicPr>
            <a:picLocks noChangeAspect="1" noChangeArrowheads="1"/>
          </p:cNvPicPr>
          <p:nvPr/>
        </p:nvPicPr>
        <p:blipFill>
          <a:blip r:embed="rId6" cstate="print"/>
          <a:srcRect/>
          <a:stretch>
            <a:fillRect/>
          </a:stretch>
        </p:blipFill>
        <p:spPr bwMode="auto">
          <a:xfrm>
            <a:off x="4609210" y="4529214"/>
            <a:ext cx="3953765" cy="583044"/>
          </a:xfrm>
          <a:prstGeom prst="rect">
            <a:avLst/>
          </a:prstGeom>
          <a:noFill/>
          <a:ln w="9525">
            <a:noFill/>
            <a:miter lim="800000"/>
            <a:headEnd/>
            <a:tailEnd/>
          </a:ln>
        </p:spPr>
      </p:pic>
      <p:pic>
        <p:nvPicPr>
          <p:cNvPr id="1033" name="Picture 9"/>
          <p:cNvPicPr>
            <a:picLocks noChangeAspect="1" noChangeArrowheads="1"/>
          </p:cNvPicPr>
          <p:nvPr/>
        </p:nvPicPr>
        <p:blipFill>
          <a:blip r:embed="rId7" cstate="print"/>
          <a:srcRect/>
          <a:stretch>
            <a:fillRect/>
          </a:stretch>
        </p:blipFill>
        <p:spPr bwMode="auto">
          <a:xfrm>
            <a:off x="494349" y="858393"/>
            <a:ext cx="858201" cy="601367"/>
          </a:xfrm>
          <a:prstGeom prst="rect">
            <a:avLst/>
          </a:prstGeom>
          <a:noFill/>
          <a:ln w="9525">
            <a:noFill/>
            <a:miter lim="800000"/>
            <a:headEnd/>
            <a:tailEnd/>
          </a:ln>
          <a:effectLst/>
        </p:spPr>
      </p:pic>
      <p:pic>
        <p:nvPicPr>
          <p:cNvPr id="6" name="Picture 6"/>
          <p:cNvPicPr>
            <a:picLocks noChangeAspect="1" noChangeArrowheads="1"/>
          </p:cNvPicPr>
          <p:nvPr/>
        </p:nvPicPr>
        <p:blipFill>
          <a:blip r:embed="rId8" cstate="print"/>
          <a:srcRect/>
          <a:stretch>
            <a:fillRect/>
          </a:stretch>
        </p:blipFill>
        <p:spPr bwMode="auto">
          <a:xfrm>
            <a:off x="400050" y="4491038"/>
            <a:ext cx="4029075" cy="729517"/>
          </a:xfrm>
          <a:prstGeom prst="rect">
            <a:avLst/>
          </a:prstGeom>
          <a:noFill/>
          <a:ln w="9525">
            <a:noFill/>
            <a:miter lim="800000"/>
            <a:headEnd/>
            <a:tailEnd/>
          </a:ln>
          <a:effectLst/>
        </p:spPr>
      </p:pic>
      <p:pic>
        <p:nvPicPr>
          <p:cNvPr id="12" name="Picture 10"/>
          <p:cNvPicPr>
            <a:picLocks noChangeAspect="1" noChangeArrowheads="1"/>
          </p:cNvPicPr>
          <p:nvPr/>
        </p:nvPicPr>
        <p:blipFill>
          <a:blip r:embed="rId9" cstate="print"/>
          <a:srcRect/>
          <a:stretch>
            <a:fillRect/>
          </a:stretch>
        </p:blipFill>
        <p:spPr bwMode="auto">
          <a:xfrm>
            <a:off x="504825" y="1495425"/>
            <a:ext cx="800100" cy="8885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Introduction</a:t>
            </a:r>
            <a:endParaRPr lang="en-US" dirty="0">
              <a:solidFill>
                <a:srgbClr val="C00000"/>
              </a:solidFill>
            </a:endParaRPr>
          </a:p>
        </p:txBody>
      </p:sp>
      <p:sp>
        <p:nvSpPr>
          <p:cNvPr id="3" name="Content Placeholder 2"/>
          <p:cNvSpPr>
            <a:spLocks noGrp="1"/>
          </p:cNvSpPr>
          <p:nvPr>
            <p:ph idx="1"/>
          </p:nvPr>
        </p:nvSpPr>
        <p:spPr>
          <a:xfrm>
            <a:off x="457200" y="1343025"/>
            <a:ext cx="8229600" cy="4525963"/>
          </a:xfrm>
        </p:spPr>
        <p:txBody>
          <a:bodyPr>
            <a:normAutofit fontScale="92500" lnSpcReduction="10000"/>
          </a:bodyPr>
          <a:lstStyle/>
          <a:p>
            <a:r>
              <a:rPr lang="en-US" sz="2400" dirty="0" smtClean="0">
                <a:solidFill>
                  <a:schemeClr val="accent3">
                    <a:lumMod val="50000"/>
                  </a:schemeClr>
                </a:solidFill>
              </a:rPr>
              <a:t>Changing economic conditions since 2005 have had wide-ranging impacts throughout the economy</a:t>
            </a:r>
          </a:p>
          <a:p>
            <a:r>
              <a:rPr lang="en-US" sz="2400" dirty="0" smtClean="0">
                <a:solidFill>
                  <a:schemeClr val="accent3">
                    <a:lumMod val="50000"/>
                  </a:schemeClr>
                </a:solidFill>
              </a:rPr>
              <a:t>In the January issue of </a:t>
            </a:r>
            <a:r>
              <a:rPr lang="en-US" sz="2400" i="1" dirty="0" smtClean="0">
                <a:solidFill>
                  <a:schemeClr val="accent3">
                    <a:lumMod val="50000"/>
                  </a:schemeClr>
                </a:solidFill>
              </a:rPr>
              <a:t>The Forestry Source, </a:t>
            </a:r>
            <a:r>
              <a:rPr lang="en-US" sz="2400" dirty="0" smtClean="0">
                <a:solidFill>
                  <a:schemeClr val="accent3">
                    <a:lumMod val="50000"/>
                  </a:schemeClr>
                </a:solidFill>
              </a:rPr>
              <a:t>we summarized the impacts of the changing economic conditions on the forest sector, limiting our analysis to jobs in the woods and at primary production facilities</a:t>
            </a:r>
          </a:p>
          <a:p>
            <a:r>
              <a:rPr lang="en-US" sz="2400" dirty="0" smtClean="0">
                <a:solidFill>
                  <a:schemeClr val="accent3">
                    <a:lumMod val="50000"/>
                  </a:schemeClr>
                </a:solidFill>
              </a:rPr>
              <a:t>Since then, in response to many comments and questions, we’ve taken two additional steps:</a:t>
            </a:r>
            <a:endParaRPr lang="en-US" sz="2000" dirty="0" smtClean="0">
              <a:solidFill>
                <a:schemeClr val="accent3">
                  <a:lumMod val="50000"/>
                </a:schemeClr>
              </a:solidFill>
            </a:endParaRPr>
          </a:p>
          <a:p>
            <a:pPr lvl="1"/>
            <a:r>
              <a:rPr lang="en-US" sz="2200" b="1" dirty="0" smtClean="0">
                <a:solidFill>
                  <a:schemeClr val="accent3">
                    <a:lumMod val="50000"/>
                  </a:schemeClr>
                </a:solidFill>
              </a:rPr>
              <a:t>Three regional analyses are in progress</a:t>
            </a:r>
            <a:r>
              <a:rPr lang="en-US" sz="2200" dirty="0" smtClean="0">
                <a:solidFill>
                  <a:schemeClr val="accent3">
                    <a:lumMod val="50000"/>
                  </a:schemeClr>
                </a:solidFill>
              </a:rPr>
              <a:t>.  More details on impacts at the region and State level.  Results will be reported in a couple of months—a special issue of </a:t>
            </a:r>
            <a:r>
              <a:rPr lang="en-US" sz="2200" i="1" dirty="0" smtClean="0">
                <a:solidFill>
                  <a:schemeClr val="accent3">
                    <a:lumMod val="50000"/>
                  </a:schemeClr>
                </a:solidFill>
              </a:rPr>
              <a:t>Forest Products Journal </a:t>
            </a:r>
            <a:r>
              <a:rPr lang="en-US" sz="2200" dirty="0" smtClean="0">
                <a:solidFill>
                  <a:schemeClr val="accent3">
                    <a:lumMod val="50000"/>
                  </a:schemeClr>
                </a:solidFill>
              </a:rPr>
              <a:t>and highlights in </a:t>
            </a:r>
            <a:r>
              <a:rPr lang="en-US" sz="2200" i="1" dirty="0" smtClean="0">
                <a:solidFill>
                  <a:schemeClr val="accent3">
                    <a:lumMod val="50000"/>
                  </a:schemeClr>
                </a:solidFill>
              </a:rPr>
              <a:t>The Forestry Source</a:t>
            </a:r>
          </a:p>
          <a:p>
            <a:pPr lvl="1"/>
            <a:r>
              <a:rPr lang="en-US" sz="2200" b="1" dirty="0" smtClean="0">
                <a:solidFill>
                  <a:schemeClr val="accent3">
                    <a:lumMod val="50000"/>
                  </a:schemeClr>
                </a:solidFill>
              </a:rPr>
              <a:t>We’ve extended our national analysis to include key secondary manufacturing sub-sectors </a:t>
            </a:r>
            <a:r>
              <a:rPr lang="en-US" sz="2200" dirty="0" smtClean="0">
                <a:solidFill>
                  <a:schemeClr val="accent3">
                    <a:lumMod val="50000"/>
                  </a:schemeClr>
                </a:solidFill>
              </a:rPr>
              <a:t>and we’re reporting those impacts today</a:t>
            </a:r>
          </a:p>
          <a:p>
            <a:pPr lvl="1"/>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Data Sources</a:t>
            </a:r>
            <a:endParaRPr lang="en-US" dirty="0">
              <a:solidFill>
                <a:srgbClr val="C00000"/>
              </a:solidFill>
            </a:endParaRPr>
          </a:p>
        </p:txBody>
      </p:sp>
      <p:sp>
        <p:nvSpPr>
          <p:cNvPr id="3" name="Content Placeholder 2"/>
          <p:cNvSpPr>
            <a:spLocks noGrp="1"/>
          </p:cNvSpPr>
          <p:nvPr>
            <p:ph idx="1"/>
          </p:nvPr>
        </p:nvSpPr>
        <p:spPr>
          <a:xfrm>
            <a:off x="447675" y="1323975"/>
            <a:ext cx="8229600" cy="4525963"/>
          </a:xfrm>
        </p:spPr>
        <p:txBody>
          <a:bodyPr/>
          <a:lstStyle/>
          <a:p>
            <a:r>
              <a:rPr lang="en-US" sz="2400" dirty="0" smtClean="0">
                <a:solidFill>
                  <a:schemeClr val="accent3">
                    <a:lumMod val="50000"/>
                  </a:schemeClr>
                </a:solidFill>
              </a:rPr>
              <a:t>Forest Service Research &amp; Development</a:t>
            </a:r>
          </a:p>
          <a:p>
            <a:pPr lvl="1"/>
            <a:r>
              <a:rPr lang="en-US" sz="2400" dirty="0" smtClean="0">
                <a:solidFill>
                  <a:schemeClr val="accent3">
                    <a:lumMod val="50000"/>
                  </a:schemeClr>
                </a:solidFill>
              </a:rPr>
              <a:t>Forest Inventory &amp; Analysis (FIA) program</a:t>
            </a:r>
          </a:p>
          <a:p>
            <a:pPr lvl="1"/>
            <a:r>
              <a:rPr lang="en-US" sz="2400" dirty="0" smtClean="0">
                <a:solidFill>
                  <a:schemeClr val="accent3">
                    <a:lumMod val="50000"/>
                  </a:schemeClr>
                </a:solidFill>
              </a:rPr>
              <a:t>Forest Products Laboratory’s economics &amp; statistics unit</a:t>
            </a:r>
          </a:p>
          <a:p>
            <a:r>
              <a:rPr lang="en-US" sz="2400" dirty="0" smtClean="0">
                <a:solidFill>
                  <a:schemeClr val="accent3">
                    <a:lumMod val="50000"/>
                  </a:schemeClr>
                </a:solidFill>
              </a:rPr>
              <a:t>Department of Commerce</a:t>
            </a:r>
          </a:p>
          <a:p>
            <a:pPr lvl="1"/>
            <a:r>
              <a:rPr lang="en-US" sz="2400" dirty="0" smtClean="0">
                <a:solidFill>
                  <a:schemeClr val="accent3">
                    <a:lumMod val="50000"/>
                  </a:schemeClr>
                </a:solidFill>
              </a:rPr>
              <a:t>Census Bureau</a:t>
            </a:r>
          </a:p>
          <a:p>
            <a:pPr lvl="1"/>
            <a:r>
              <a:rPr lang="en-US" sz="2400" dirty="0" smtClean="0">
                <a:solidFill>
                  <a:schemeClr val="accent3">
                    <a:lumMod val="50000"/>
                  </a:schemeClr>
                </a:solidFill>
              </a:rPr>
              <a:t>Bureau of Economic Analysis</a:t>
            </a:r>
          </a:p>
          <a:p>
            <a:r>
              <a:rPr lang="en-US" sz="2400" dirty="0" smtClean="0">
                <a:solidFill>
                  <a:schemeClr val="accent3">
                    <a:lumMod val="50000"/>
                  </a:schemeClr>
                </a:solidFill>
              </a:rPr>
              <a:t>Federal Reserve Bank of St. Louis</a:t>
            </a:r>
          </a:p>
          <a:p>
            <a:r>
              <a:rPr lang="en-US" sz="2400" dirty="0" smtClean="0">
                <a:solidFill>
                  <a:schemeClr val="accent3">
                    <a:lumMod val="50000"/>
                  </a:schemeClr>
                </a:solidFill>
              </a:rPr>
              <a:t>Department of Labor</a:t>
            </a:r>
          </a:p>
          <a:p>
            <a:r>
              <a:rPr lang="en-US" sz="2400" b="1" dirty="0" smtClean="0">
                <a:solidFill>
                  <a:schemeClr val="accent3">
                    <a:lumMod val="50000"/>
                  </a:schemeClr>
                </a:solidFill>
              </a:rPr>
              <a:t>What’s new is the sector-specific analyses our researchers have been able to do with the data assembled </a:t>
            </a:r>
            <a:r>
              <a:rPr lang="en-US" sz="2400" dirty="0" smtClean="0">
                <a:solidFill>
                  <a:schemeClr val="accent3">
                    <a:lumMod val="50000"/>
                  </a:schemeClr>
                </a:solidFill>
              </a:rPr>
              <a:t> </a:t>
            </a:r>
          </a:p>
          <a:p>
            <a:pPr lvl="1"/>
            <a:endParaRPr lang="en-US" dirty="0">
              <a:solidFill>
                <a:schemeClr val="accent3">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61587" y="266319"/>
            <a:ext cx="3333348" cy="646331"/>
          </a:xfrm>
          <a:prstGeom prst="rect">
            <a:avLst/>
          </a:prstGeom>
          <a:noFill/>
        </p:spPr>
        <p:txBody>
          <a:bodyPr wrap="none" rtlCol="0">
            <a:spAutoFit/>
          </a:bodyPr>
          <a:lstStyle/>
          <a:p>
            <a:pPr algn="ctr"/>
            <a:r>
              <a:rPr lang="en-US" sz="3600" b="1" dirty="0" smtClean="0">
                <a:solidFill>
                  <a:srgbClr val="C00000"/>
                </a:solidFill>
              </a:rPr>
              <a:t>The main events</a:t>
            </a:r>
            <a:endParaRPr lang="en-US" sz="3600" b="1" dirty="0">
              <a:solidFill>
                <a:srgbClr val="C00000"/>
              </a:solidFill>
            </a:endParaRPr>
          </a:p>
        </p:txBody>
      </p:sp>
      <p:sp>
        <p:nvSpPr>
          <p:cNvPr id="7" name="TextBox 6"/>
          <p:cNvSpPr txBox="1"/>
          <p:nvPr/>
        </p:nvSpPr>
        <p:spPr>
          <a:xfrm>
            <a:off x="364997" y="5023485"/>
            <a:ext cx="3692653" cy="923330"/>
          </a:xfrm>
          <a:prstGeom prst="rect">
            <a:avLst/>
          </a:prstGeom>
          <a:noFill/>
        </p:spPr>
        <p:txBody>
          <a:bodyPr wrap="square" rtlCol="0">
            <a:spAutoFit/>
          </a:bodyPr>
          <a:lstStyle/>
          <a:p>
            <a:pPr>
              <a:buFont typeface="Arial" pitchFamily="34" charset="0"/>
              <a:buChar char="•"/>
            </a:pPr>
            <a:r>
              <a:rPr lang="en-US" b="1" dirty="0" smtClean="0">
                <a:solidFill>
                  <a:schemeClr val="accent3">
                    <a:lumMod val="50000"/>
                  </a:schemeClr>
                </a:solidFill>
              </a:rPr>
              <a:t>  The number of annual U.S. single-family housing starts plummeted 75% from 2005 through 2009</a:t>
            </a:r>
            <a:endParaRPr lang="en-US" b="1" dirty="0">
              <a:solidFill>
                <a:schemeClr val="accent3">
                  <a:lumMod val="50000"/>
                </a:schemeClr>
              </a:solidFill>
            </a:endParaRPr>
          </a:p>
        </p:txBody>
      </p:sp>
      <p:sp>
        <p:nvSpPr>
          <p:cNvPr id="9" name="TextBox 8"/>
          <p:cNvSpPr txBox="1"/>
          <p:nvPr/>
        </p:nvSpPr>
        <p:spPr>
          <a:xfrm>
            <a:off x="361950" y="4752213"/>
            <a:ext cx="1892393" cy="307777"/>
          </a:xfrm>
          <a:prstGeom prst="rect">
            <a:avLst/>
          </a:prstGeom>
          <a:noFill/>
        </p:spPr>
        <p:txBody>
          <a:bodyPr wrap="square" rtlCol="0">
            <a:spAutoFit/>
          </a:bodyPr>
          <a:lstStyle/>
          <a:p>
            <a:r>
              <a:rPr lang="en-US" sz="1400" dirty="0" smtClean="0"/>
              <a:t>Source:  Census Bureau </a:t>
            </a:r>
            <a:endParaRPr lang="en-US" sz="1400" dirty="0"/>
          </a:p>
        </p:txBody>
      </p:sp>
      <p:sp>
        <p:nvSpPr>
          <p:cNvPr id="10" name="TextBox 9"/>
          <p:cNvSpPr txBox="1"/>
          <p:nvPr/>
        </p:nvSpPr>
        <p:spPr>
          <a:xfrm>
            <a:off x="4476750" y="4755261"/>
            <a:ext cx="3102795" cy="307777"/>
          </a:xfrm>
          <a:prstGeom prst="rect">
            <a:avLst/>
          </a:prstGeom>
          <a:noFill/>
        </p:spPr>
        <p:txBody>
          <a:bodyPr wrap="square" rtlCol="0">
            <a:spAutoFit/>
          </a:bodyPr>
          <a:lstStyle/>
          <a:p>
            <a:r>
              <a:rPr lang="en-US" sz="1400" i="1" dirty="0" smtClean="0"/>
              <a:t>Source: Forest Inventory and Analysis</a:t>
            </a:r>
            <a:endParaRPr lang="en-US" sz="1400" i="1" dirty="0"/>
          </a:p>
        </p:txBody>
      </p:sp>
      <p:sp>
        <p:nvSpPr>
          <p:cNvPr id="12" name="TextBox 11"/>
          <p:cNvSpPr txBox="1"/>
          <p:nvPr/>
        </p:nvSpPr>
        <p:spPr>
          <a:xfrm>
            <a:off x="4419600" y="4987230"/>
            <a:ext cx="4410075" cy="1754326"/>
          </a:xfrm>
          <a:prstGeom prst="rect">
            <a:avLst/>
          </a:prstGeom>
          <a:noFill/>
        </p:spPr>
        <p:txBody>
          <a:bodyPr wrap="square" rtlCol="0">
            <a:spAutoFit/>
          </a:bodyPr>
          <a:lstStyle/>
          <a:p>
            <a:pPr>
              <a:buFont typeface="Arial" pitchFamily="34" charset="0"/>
              <a:buChar char="•"/>
            </a:pPr>
            <a:r>
              <a:rPr lang="en-US" b="1" dirty="0" smtClean="0">
                <a:solidFill>
                  <a:srgbClr val="C00000"/>
                </a:solidFill>
              </a:rPr>
              <a:t>  </a:t>
            </a:r>
            <a:r>
              <a:rPr lang="en-US" b="1" dirty="0" smtClean="0">
                <a:solidFill>
                  <a:schemeClr val="accent3">
                    <a:lumMod val="50000"/>
                  </a:schemeClr>
                </a:solidFill>
              </a:rPr>
              <a:t>The number of primary mills has declined steadily for over 50 years </a:t>
            </a:r>
          </a:p>
          <a:p>
            <a:pPr>
              <a:buFont typeface="Arial" pitchFamily="34" charset="0"/>
              <a:buChar char="•"/>
            </a:pPr>
            <a:r>
              <a:rPr lang="en-US" b="1" dirty="0" smtClean="0">
                <a:solidFill>
                  <a:schemeClr val="accent3">
                    <a:lumMod val="50000"/>
                  </a:schemeClr>
                </a:solidFill>
              </a:rPr>
              <a:t>  Since 2005, over 1,000 mills closed</a:t>
            </a:r>
          </a:p>
          <a:p>
            <a:pPr>
              <a:buFont typeface="Arial" pitchFamily="34" charset="0"/>
              <a:buChar char="•"/>
            </a:pPr>
            <a:r>
              <a:rPr lang="en-US" b="1" dirty="0" smtClean="0">
                <a:solidFill>
                  <a:schemeClr val="accent3">
                    <a:lumMod val="50000"/>
                  </a:schemeClr>
                </a:solidFill>
              </a:rPr>
              <a:t>  Overall sawmilling capacity was reduced by 15%.  Today, production is 50% or less of capacity at many of the remaining mills</a:t>
            </a:r>
            <a:endParaRPr lang="en-US" b="1" dirty="0">
              <a:solidFill>
                <a:schemeClr val="accent3">
                  <a:lumMod val="50000"/>
                </a:schemeClr>
              </a:solidFill>
            </a:endParaRPr>
          </a:p>
        </p:txBody>
      </p:sp>
      <p:sp>
        <p:nvSpPr>
          <p:cNvPr id="1027" name="AutoShape 3"/>
          <p:cNvSpPr>
            <a:spLocks noChangeAspect="1" noChangeArrowheads="1" noTextEdit="1"/>
          </p:cNvSpPr>
          <p:nvPr/>
        </p:nvSpPr>
        <p:spPr bwMode="auto">
          <a:xfrm>
            <a:off x="4467225" y="1249363"/>
            <a:ext cx="3838575" cy="34813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29" name="Rectangle 5"/>
          <p:cNvSpPr>
            <a:spLocks noChangeArrowheads="1"/>
          </p:cNvSpPr>
          <p:nvPr/>
        </p:nvSpPr>
        <p:spPr bwMode="auto">
          <a:xfrm>
            <a:off x="4471988" y="1254125"/>
            <a:ext cx="3829050" cy="347186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0" name="Rectangle 6"/>
          <p:cNvSpPr>
            <a:spLocks noChangeArrowheads="1"/>
          </p:cNvSpPr>
          <p:nvPr/>
        </p:nvSpPr>
        <p:spPr bwMode="auto">
          <a:xfrm>
            <a:off x="5240338" y="2035175"/>
            <a:ext cx="2928938" cy="24193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1" name="Freeform 7"/>
          <p:cNvSpPr>
            <a:spLocks noEditPoints="1"/>
          </p:cNvSpPr>
          <p:nvPr/>
        </p:nvSpPr>
        <p:spPr bwMode="auto">
          <a:xfrm>
            <a:off x="5237163" y="2035175"/>
            <a:ext cx="2927350" cy="2008187"/>
          </a:xfrm>
          <a:custGeom>
            <a:avLst/>
            <a:gdLst/>
            <a:ahLst/>
            <a:cxnLst>
              <a:cxn ang="0">
                <a:pos x="0" y="1260"/>
              </a:cxn>
              <a:cxn ang="0">
                <a:pos x="1844" y="1260"/>
              </a:cxn>
              <a:cxn ang="0">
                <a:pos x="1844" y="1265"/>
              </a:cxn>
              <a:cxn ang="0">
                <a:pos x="0" y="1265"/>
              </a:cxn>
              <a:cxn ang="0">
                <a:pos x="0" y="1260"/>
              </a:cxn>
              <a:cxn ang="0">
                <a:pos x="0" y="1011"/>
              </a:cxn>
              <a:cxn ang="0">
                <a:pos x="1844" y="1011"/>
              </a:cxn>
              <a:cxn ang="0">
                <a:pos x="1844" y="1016"/>
              </a:cxn>
              <a:cxn ang="0">
                <a:pos x="0" y="1016"/>
              </a:cxn>
              <a:cxn ang="0">
                <a:pos x="0" y="1011"/>
              </a:cxn>
              <a:cxn ang="0">
                <a:pos x="0" y="757"/>
              </a:cxn>
              <a:cxn ang="0">
                <a:pos x="1844" y="757"/>
              </a:cxn>
              <a:cxn ang="0">
                <a:pos x="1844" y="762"/>
              </a:cxn>
              <a:cxn ang="0">
                <a:pos x="0" y="762"/>
              </a:cxn>
              <a:cxn ang="0">
                <a:pos x="0" y="757"/>
              </a:cxn>
              <a:cxn ang="0">
                <a:pos x="0" y="503"/>
              </a:cxn>
              <a:cxn ang="0">
                <a:pos x="1844" y="503"/>
              </a:cxn>
              <a:cxn ang="0">
                <a:pos x="1844" y="508"/>
              </a:cxn>
              <a:cxn ang="0">
                <a:pos x="0" y="508"/>
              </a:cxn>
              <a:cxn ang="0">
                <a:pos x="0" y="503"/>
              </a:cxn>
              <a:cxn ang="0">
                <a:pos x="0" y="249"/>
              </a:cxn>
              <a:cxn ang="0">
                <a:pos x="1844" y="249"/>
              </a:cxn>
              <a:cxn ang="0">
                <a:pos x="1844" y="254"/>
              </a:cxn>
              <a:cxn ang="0">
                <a:pos x="0" y="254"/>
              </a:cxn>
              <a:cxn ang="0">
                <a:pos x="0" y="249"/>
              </a:cxn>
              <a:cxn ang="0">
                <a:pos x="0" y="0"/>
              </a:cxn>
              <a:cxn ang="0">
                <a:pos x="1844" y="0"/>
              </a:cxn>
              <a:cxn ang="0">
                <a:pos x="1844" y="5"/>
              </a:cxn>
              <a:cxn ang="0">
                <a:pos x="0" y="5"/>
              </a:cxn>
              <a:cxn ang="0">
                <a:pos x="0" y="0"/>
              </a:cxn>
            </a:cxnLst>
            <a:rect l="0" t="0" r="r" b="b"/>
            <a:pathLst>
              <a:path w="1844" h="1265">
                <a:moveTo>
                  <a:pt x="0" y="1260"/>
                </a:moveTo>
                <a:lnTo>
                  <a:pt x="1844" y="1260"/>
                </a:lnTo>
                <a:lnTo>
                  <a:pt x="1844" y="1265"/>
                </a:lnTo>
                <a:lnTo>
                  <a:pt x="0" y="1265"/>
                </a:lnTo>
                <a:lnTo>
                  <a:pt x="0" y="1260"/>
                </a:lnTo>
                <a:close/>
                <a:moveTo>
                  <a:pt x="0" y="1011"/>
                </a:moveTo>
                <a:lnTo>
                  <a:pt x="1844" y="1011"/>
                </a:lnTo>
                <a:lnTo>
                  <a:pt x="1844" y="1016"/>
                </a:lnTo>
                <a:lnTo>
                  <a:pt x="0" y="1016"/>
                </a:lnTo>
                <a:lnTo>
                  <a:pt x="0" y="1011"/>
                </a:lnTo>
                <a:close/>
                <a:moveTo>
                  <a:pt x="0" y="757"/>
                </a:moveTo>
                <a:lnTo>
                  <a:pt x="1844" y="757"/>
                </a:lnTo>
                <a:lnTo>
                  <a:pt x="1844" y="762"/>
                </a:lnTo>
                <a:lnTo>
                  <a:pt x="0" y="762"/>
                </a:lnTo>
                <a:lnTo>
                  <a:pt x="0" y="757"/>
                </a:lnTo>
                <a:close/>
                <a:moveTo>
                  <a:pt x="0" y="503"/>
                </a:moveTo>
                <a:lnTo>
                  <a:pt x="1844" y="503"/>
                </a:lnTo>
                <a:lnTo>
                  <a:pt x="1844" y="508"/>
                </a:lnTo>
                <a:lnTo>
                  <a:pt x="0" y="508"/>
                </a:lnTo>
                <a:lnTo>
                  <a:pt x="0" y="503"/>
                </a:lnTo>
                <a:close/>
                <a:moveTo>
                  <a:pt x="0" y="249"/>
                </a:moveTo>
                <a:lnTo>
                  <a:pt x="1844" y="249"/>
                </a:lnTo>
                <a:lnTo>
                  <a:pt x="1844" y="254"/>
                </a:lnTo>
                <a:lnTo>
                  <a:pt x="0" y="254"/>
                </a:lnTo>
                <a:lnTo>
                  <a:pt x="0" y="249"/>
                </a:lnTo>
                <a:close/>
                <a:moveTo>
                  <a:pt x="0" y="0"/>
                </a:moveTo>
                <a:lnTo>
                  <a:pt x="1844" y="0"/>
                </a:lnTo>
                <a:lnTo>
                  <a:pt x="1844" y="5"/>
                </a:lnTo>
                <a:lnTo>
                  <a:pt x="0" y="5"/>
                </a:lnTo>
                <a:lnTo>
                  <a:pt x="0" y="0"/>
                </a:lnTo>
                <a:close/>
              </a:path>
            </a:pathLst>
          </a:custGeom>
          <a:solidFill>
            <a:srgbClr val="868686"/>
          </a:solidFill>
          <a:ln w="9525" cap="flat">
            <a:solidFill>
              <a:srgbClr val="86868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032" name="Rectangle 8"/>
          <p:cNvSpPr>
            <a:spLocks noChangeArrowheads="1"/>
          </p:cNvSpPr>
          <p:nvPr/>
        </p:nvSpPr>
        <p:spPr bwMode="auto">
          <a:xfrm>
            <a:off x="5232400" y="2039938"/>
            <a:ext cx="7938" cy="2403475"/>
          </a:xfrm>
          <a:prstGeom prst="rect">
            <a:avLst/>
          </a:prstGeom>
          <a:solidFill>
            <a:srgbClr val="868686"/>
          </a:solidFill>
          <a:ln w="9525" cap="flat">
            <a:solidFill>
              <a:srgbClr val="86868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033" name="Freeform 9"/>
          <p:cNvSpPr>
            <a:spLocks noEditPoints="1"/>
          </p:cNvSpPr>
          <p:nvPr/>
        </p:nvSpPr>
        <p:spPr bwMode="auto">
          <a:xfrm>
            <a:off x="5200650" y="2035175"/>
            <a:ext cx="36513" cy="2411412"/>
          </a:xfrm>
          <a:custGeom>
            <a:avLst/>
            <a:gdLst/>
            <a:ahLst/>
            <a:cxnLst>
              <a:cxn ang="0">
                <a:pos x="0" y="1514"/>
              </a:cxn>
              <a:cxn ang="0">
                <a:pos x="23" y="1514"/>
              </a:cxn>
              <a:cxn ang="0">
                <a:pos x="23" y="1519"/>
              </a:cxn>
              <a:cxn ang="0">
                <a:pos x="0" y="1519"/>
              </a:cxn>
              <a:cxn ang="0">
                <a:pos x="0" y="1514"/>
              </a:cxn>
              <a:cxn ang="0">
                <a:pos x="0" y="1260"/>
              </a:cxn>
              <a:cxn ang="0">
                <a:pos x="23" y="1260"/>
              </a:cxn>
              <a:cxn ang="0">
                <a:pos x="23" y="1265"/>
              </a:cxn>
              <a:cxn ang="0">
                <a:pos x="0" y="1265"/>
              </a:cxn>
              <a:cxn ang="0">
                <a:pos x="0" y="1260"/>
              </a:cxn>
              <a:cxn ang="0">
                <a:pos x="0" y="1011"/>
              </a:cxn>
              <a:cxn ang="0">
                <a:pos x="23" y="1011"/>
              </a:cxn>
              <a:cxn ang="0">
                <a:pos x="23" y="1016"/>
              </a:cxn>
              <a:cxn ang="0">
                <a:pos x="0" y="1016"/>
              </a:cxn>
              <a:cxn ang="0">
                <a:pos x="0" y="1011"/>
              </a:cxn>
              <a:cxn ang="0">
                <a:pos x="0" y="757"/>
              </a:cxn>
              <a:cxn ang="0">
                <a:pos x="23" y="757"/>
              </a:cxn>
              <a:cxn ang="0">
                <a:pos x="23" y="762"/>
              </a:cxn>
              <a:cxn ang="0">
                <a:pos x="0" y="762"/>
              </a:cxn>
              <a:cxn ang="0">
                <a:pos x="0" y="757"/>
              </a:cxn>
              <a:cxn ang="0">
                <a:pos x="0" y="503"/>
              </a:cxn>
              <a:cxn ang="0">
                <a:pos x="23" y="503"/>
              </a:cxn>
              <a:cxn ang="0">
                <a:pos x="23" y="508"/>
              </a:cxn>
              <a:cxn ang="0">
                <a:pos x="0" y="508"/>
              </a:cxn>
              <a:cxn ang="0">
                <a:pos x="0" y="503"/>
              </a:cxn>
              <a:cxn ang="0">
                <a:pos x="0" y="249"/>
              </a:cxn>
              <a:cxn ang="0">
                <a:pos x="23" y="249"/>
              </a:cxn>
              <a:cxn ang="0">
                <a:pos x="23" y="254"/>
              </a:cxn>
              <a:cxn ang="0">
                <a:pos x="0" y="254"/>
              </a:cxn>
              <a:cxn ang="0">
                <a:pos x="0" y="249"/>
              </a:cxn>
              <a:cxn ang="0">
                <a:pos x="0" y="0"/>
              </a:cxn>
              <a:cxn ang="0">
                <a:pos x="23" y="0"/>
              </a:cxn>
              <a:cxn ang="0">
                <a:pos x="23" y="5"/>
              </a:cxn>
              <a:cxn ang="0">
                <a:pos x="0" y="5"/>
              </a:cxn>
              <a:cxn ang="0">
                <a:pos x="0" y="0"/>
              </a:cxn>
            </a:cxnLst>
            <a:rect l="0" t="0" r="r" b="b"/>
            <a:pathLst>
              <a:path w="23" h="1519">
                <a:moveTo>
                  <a:pt x="0" y="1514"/>
                </a:moveTo>
                <a:lnTo>
                  <a:pt x="23" y="1514"/>
                </a:lnTo>
                <a:lnTo>
                  <a:pt x="23" y="1519"/>
                </a:lnTo>
                <a:lnTo>
                  <a:pt x="0" y="1519"/>
                </a:lnTo>
                <a:lnTo>
                  <a:pt x="0" y="1514"/>
                </a:lnTo>
                <a:close/>
                <a:moveTo>
                  <a:pt x="0" y="1260"/>
                </a:moveTo>
                <a:lnTo>
                  <a:pt x="23" y="1260"/>
                </a:lnTo>
                <a:lnTo>
                  <a:pt x="23" y="1265"/>
                </a:lnTo>
                <a:lnTo>
                  <a:pt x="0" y="1265"/>
                </a:lnTo>
                <a:lnTo>
                  <a:pt x="0" y="1260"/>
                </a:lnTo>
                <a:close/>
                <a:moveTo>
                  <a:pt x="0" y="1011"/>
                </a:moveTo>
                <a:lnTo>
                  <a:pt x="23" y="1011"/>
                </a:lnTo>
                <a:lnTo>
                  <a:pt x="23" y="1016"/>
                </a:lnTo>
                <a:lnTo>
                  <a:pt x="0" y="1016"/>
                </a:lnTo>
                <a:lnTo>
                  <a:pt x="0" y="1011"/>
                </a:lnTo>
                <a:close/>
                <a:moveTo>
                  <a:pt x="0" y="757"/>
                </a:moveTo>
                <a:lnTo>
                  <a:pt x="23" y="757"/>
                </a:lnTo>
                <a:lnTo>
                  <a:pt x="23" y="762"/>
                </a:lnTo>
                <a:lnTo>
                  <a:pt x="0" y="762"/>
                </a:lnTo>
                <a:lnTo>
                  <a:pt x="0" y="757"/>
                </a:lnTo>
                <a:close/>
                <a:moveTo>
                  <a:pt x="0" y="503"/>
                </a:moveTo>
                <a:lnTo>
                  <a:pt x="23" y="503"/>
                </a:lnTo>
                <a:lnTo>
                  <a:pt x="23" y="508"/>
                </a:lnTo>
                <a:lnTo>
                  <a:pt x="0" y="508"/>
                </a:lnTo>
                <a:lnTo>
                  <a:pt x="0" y="503"/>
                </a:lnTo>
                <a:close/>
                <a:moveTo>
                  <a:pt x="0" y="249"/>
                </a:moveTo>
                <a:lnTo>
                  <a:pt x="23" y="249"/>
                </a:lnTo>
                <a:lnTo>
                  <a:pt x="23" y="254"/>
                </a:lnTo>
                <a:lnTo>
                  <a:pt x="0" y="254"/>
                </a:lnTo>
                <a:lnTo>
                  <a:pt x="0" y="249"/>
                </a:lnTo>
                <a:close/>
                <a:moveTo>
                  <a:pt x="0" y="0"/>
                </a:moveTo>
                <a:lnTo>
                  <a:pt x="23" y="0"/>
                </a:lnTo>
                <a:lnTo>
                  <a:pt x="23" y="5"/>
                </a:lnTo>
                <a:lnTo>
                  <a:pt x="0" y="5"/>
                </a:lnTo>
                <a:lnTo>
                  <a:pt x="0" y="0"/>
                </a:lnTo>
                <a:close/>
              </a:path>
            </a:pathLst>
          </a:custGeom>
          <a:solidFill>
            <a:srgbClr val="868686"/>
          </a:solidFill>
          <a:ln w="9525" cap="flat">
            <a:solidFill>
              <a:srgbClr val="86868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034" name="Rectangle 10"/>
          <p:cNvSpPr>
            <a:spLocks noChangeArrowheads="1"/>
          </p:cNvSpPr>
          <p:nvPr/>
        </p:nvSpPr>
        <p:spPr bwMode="auto">
          <a:xfrm>
            <a:off x="5237163" y="4438650"/>
            <a:ext cx="2927350" cy="7937"/>
          </a:xfrm>
          <a:prstGeom prst="rect">
            <a:avLst/>
          </a:prstGeom>
          <a:solidFill>
            <a:srgbClr val="868686"/>
          </a:solidFill>
          <a:ln w="9525" cap="flat">
            <a:solidFill>
              <a:srgbClr val="86868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035" name="Freeform 11"/>
          <p:cNvSpPr>
            <a:spLocks noEditPoints="1"/>
          </p:cNvSpPr>
          <p:nvPr/>
        </p:nvSpPr>
        <p:spPr bwMode="auto">
          <a:xfrm>
            <a:off x="5232400" y="4443413"/>
            <a:ext cx="2936875" cy="31750"/>
          </a:xfrm>
          <a:custGeom>
            <a:avLst/>
            <a:gdLst/>
            <a:ahLst/>
            <a:cxnLst>
              <a:cxn ang="0">
                <a:pos x="5" y="0"/>
              </a:cxn>
              <a:cxn ang="0">
                <a:pos x="5" y="20"/>
              </a:cxn>
              <a:cxn ang="0">
                <a:pos x="0" y="20"/>
              </a:cxn>
              <a:cxn ang="0">
                <a:pos x="0" y="0"/>
              </a:cxn>
              <a:cxn ang="0">
                <a:pos x="5" y="0"/>
              </a:cxn>
              <a:cxn ang="0">
                <a:pos x="373" y="0"/>
              </a:cxn>
              <a:cxn ang="0">
                <a:pos x="373" y="20"/>
              </a:cxn>
              <a:cxn ang="0">
                <a:pos x="368" y="20"/>
              </a:cxn>
              <a:cxn ang="0">
                <a:pos x="368" y="0"/>
              </a:cxn>
              <a:cxn ang="0">
                <a:pos x="373" y="0"/>
              </a:cxn>
              <a:cxn ang="0">
                <a:pos x="741" y="0"/>
              </a:cxn>
              <a:cxn ang="0">
                <a:pos x="741" y="20"/>
              </a:cxn>
              <a:cxn ang="0">
                <a:pos x="735" y="20"/>
              </a:cxn>
              <a:cxn ang="0">
                <a:pos x="735" y="0"/>
              </a:cxn>
              <a:cxn ang="0">
                <a:pos x="741" y="0"/>
              </a:cxn>
              <a:cxn ang="0">
                <a:pos x="1114" y="0"/>
              </a:cxn>
              <a:cxn ang="0">
                <a:pos x="1114" y="20"/>
              </a:cxn>
              <a:cxn ang="0">
                <a:pos x="1109" y="20"/>
              </a:cxn>
              <a:cxn ang="0">
                <a:pos x="1109" y="0"/>
              </a:cxn>
              <a:cxn ang="0">
                <a:pos x="1114" y="0"/>
              </a:cxn>
              <a:cxn ang="0">
                <a:pos x="1482" y="0"/>
              </a:cxn>
              <a:cxn ang="0">
                <a:pos x="1482" y="20"/>
              </a:cxn>
              <a:cxn ang="0">
                <a:pos x="1476" y="20"/>
              </a:cxn>
              <a:cxn ang="0">
                <a:pos x="1476" y="0"/>
              </a:cxn>
              <a:cxn ang="0">
                <a:pos x="1482" y="0"/>
              </a:cxn>
              <a:cxn ang="0">
                <a:pos x="1850" y="0"/>
              </a:cxn>
              <a:cxn ang="0">
                <a:pos x="1850" y="20"/>
              </a:cxn>
              <a:cxn ang="0">
                <a:pos x="1844" y="20"/>
              </a:cxn>
              <a:cxn ang="0">
                <a:pos x="1844" y="0"/>
              </a:cxn>
              <a:cxn ang="0">
                <a:pos x="1850" y="0"/>
              </a:cxn>
            </a:cxnLst>
            <a:rect l="0" t="0" r="r" b="b"/>
            <a:pathLst>
              <a:path w="1850" h="20">
                <a:moveTo>
                  <a:pt x="5" y="0"/>
                </a:moveTo>
                <a:lnTo>
                  <a:pt x="5" y="20"/>
                </a:lnTo>
                <a:lnTo>
                  <a:pt x="0" y="20"/>
                </a:lnTo>
                <a:lnTo>
                  <a:pt x="0" y="0"/>
                </a:lnTo>
                <a:lnTo>
                  <a:pt x="5" y="0"/>
                </a:lnTo>
                <a:close/>
                <a:moveTo>
                  <a:pt x="373" y="0"/>
                </a:moveTo>
                <a:lnTo>
                  <a:pt x="373" y="20"/>
                </a:lnTo>
                <a:lnTo>
                  <a:pt x="368" y="20"/>
                </a:lnTo>
                <a:lnTo>
                  <a:pt x="368" y="0"/>
                </a:lnTo>
                <a:lnTo>
                  <a:pt x="373" y="0"/>
                </a:lnTo>
                <a:close/>
                <a:moveTo>
                  <a:pt x="741" y="0"/>
                </a:moveTo>
                <a:lnTo>
                  <a:pt x="741" y="20"/>
                </a:lnTo>
                <a:lnTo>
                  <a:pt x="735" y="20"/>
                </a:lnTo>
                <a:lnTo>
                  <a:pt x="735" y="0"/>
                </a:lnTo>
                <a:lnTo>
                  <a:pt x="741" y="0"/>
                </a:lnTo>
                <a:close/>
                <a:moveTo>
                  <a:pt x="1114" y="0"/>
                </a:moveTo>
                <a:lnTo>
                  <a:pt x="1114" y="20"/>
                </a:lnTo>
                <a:lnTo>
                  <a:pt x="1109" y="20"/>
                </a:lnTo>
                <a:lnTo>
                  <a:pt x="1109" y="0"/>
                </a:lnTo>
                <a:lnTo>
                  <a:pt x="1114" y="0"/>
                </a:lnTo>
                <a:close/>
                <a:moveTo>
                  <a:pt x="1482" y="0"/>
                </a:moveTo>
                <a:lnTo>
                  <a:pt x="1482" y="20"/>
                </a:lnTo>
                <a:lnTo>
                  <a:pt x="1476" y="20"/>
                </a:lnTo>
                <a:lnTo>
                  <a:pt x="1476" y="0"/>
                </a:lnTo>
                <a:lnTo>
                  <a:pt x="1482" y="0"/>
                </a:lnTo>
                <a:close/>
                <a:moveTo>
                  <a:pt x="1850" y="0"/>
                </a:moveTo>
                <a:lnTo>
                  <a:pt x="1850" y="20"/>
                </a:lnTo>
                <a:lnTo>
                  <a:pt x="1844" y="20"/>
                </a:lnTo>
                <a:lnTo>
                  <a:pt x="1844" y="0"/>
                </a:lnTo>
                <a:lnTo>
                  <a:pt x="1850" y="0"/>
                </a:lnTo>
                <a:close/>
              </a:path>
            </a:pathLst>
          </a:custGeom>
          <a:solidFill>
            <a:srgbClr val="868686"/>
          </a:solidFill>
          <a:ln w="9525" cap="flat">
            <a:solidFill>
              <a:srgbClr val="86868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036" name="Freeform 12"/>
          <p:cNvSpPr>
            <a:spLocks/>
          </p:cNvSpPr>
          <p:nvPr/>
        </p:nvSpPr>
        <p:spPr bwMode="auto">
          <a:xfrm>
            <a:off x="5514975" y="3309938"/>
            <a:ext cx="2371725" cy="619125"/>
          </a:xfrm>
          <a:custGeom>
            <a:avLst/>
            <a:gdLst/>
            <a:ahLst/>
            <a:cxnLst>
              <a:cxn ang="0">
                <a:pos x="29" y="2"/>
              </a:cxn>
              <a:cxn ang="0">
                <a:pos x="294" y="42"/>
              </a:cxn>
              <a:cxn ang="0">
                <a:pos x="559" y="78"/>
              </a:cxn>
              <a:cxn ang="0">
                <a:pos x="824" y="121"/>
              </a:cxn>
              <a:cxn ang="0">
                <a:pos x="1091" y="178"/>
              </a:cxn>
              <a:cxn ang="0">
                <a:pos x="1357" y="255"/>
              </a:cxn>
              <a:cxn ang="0">
                <a:pos x="1623" y="348"/>
              </a:cxn>
              <a:cxn ang="0">
                <a:pos x="1889" y="446"/>
              </a:cxn>
              <a:cxn ang="0">
                <a:pos x="2154" y="544"/>
              </a:cxn>
              <a:cxn ang="0">
                <a:pos x="2419" y="646"/>
              </a:cxn>
              <a:cxn ang="0">
                <a:pos x="2685" y="754"/>
              </a:cxn>
              <a:cxn ang="0">
                <a:pos x="2949" y="856"/>
              </a:cxn>
              <a:cxn ang="0">
                <a:pos x="3081" y="903"/>
              </a:cxn>
              <a:cxn ang="0">
                <a:pos x="3213" y="944"/>
              </a:cxn>
              <a:cxn ang="0">
                <a:pos x="3476" y="1009"/>
              </a:cxn>
              <a:cxn ang="0">
                <a:pos x="3740" y="1061"/>
              </a:cxn>
              <a:cxn ang="0">
                <a:pos x="4004" y="1106"/>
              </a:cxn>
              <a:cxn ang="0">
                <a:pos x="4270" y="1154"/>
              </a:cxn>
              <a:cxn ang="0">
                <a:pos x="4289" y="1182"/>
              </a:cxn>
              <a:cxn ang="0">
                <a:pos x="4261" y="1201"/>
              </a:cxn>
              <a:cxn ang="0">
                <a:pos x="3996" y="1153"/>
              </a:cxn>
              <a:cxn ang="0">
                <a:pos x="3731" y="1108"/>
              </a:cxn>
              <a:cxn ang="0">
                <a:pos x="3465" y="1056"/>
              </a:cxn>
              <a:cxn ang="0">
                <a:pos x="3198" y="989"/>
              </a:cxn>
              <a:cxn ang="0">
                <a:pos x="3065" y="948"/>
              </a:cxn>
              <a:cxn ang="0">
                <a:pos x="2932" y="901"/>
              </a:cxn>
              <a:cxn ang="0">
                <a:pos x="2666" y="799"/>
              </a:cxn>
              <a:cxn ang="0">
                <a:pos x="2402" y="691"/>
              </a:cxn>
              <a:cxn ang="0">
                <a:pos x="2137" y="589"/>
              </a:cxn>
              <a:cxn ang="0">
                <a:pos x="1872" y="491"/>
              </a:cxn>
              <a:cxn ang="0">
                <a:pos x="1608" y="393"/>
              </a:cxn>
              <a:cxn ang="0">
                <a:pos x="1344" y="302"/>
              </a:cxn>
              <a:cxn ang="0">
                <a:pos x="1080" y="225"/>
              </a:cxn>
              <a:cxn ang="0">
                <a:pos x="817" y="168"/>
              </a:cxn>
              <a:cxn ang="0">
                <a:pos x="552" y="125"/>
              </a:cxn>
              <a:cxn ang="0">
                <a:pos x="287" y="89"/>
              </a:cxn>
              <a:cxn ang="0">
                <a:pos x="22" y="49"/>
              </a:cxn>
              <a:cxn ang="0">
                <a:pos x="2" y="22"/>
              </a:cxn>
              <a:cxn ang="0">
                <a:pos x="29" y="2"/>
              </a:cxn>
            </a:cxnLst>
            <a:rect l="0" t="0" r="r" b="b"/>
            <a:pathLst>
              <a:path w="4291" h="1203">
                <a:moveTo>
                  <a:pt x="29" y="2"/>
                </a:moveTo>
                <a:lnTo>
                  <a:pt x="294" y="42"/>
                </a:lnTo>
                <a:lnTo>
                  <a:pt x="559" y="78"/>
                </a:lnTo>
                <a:lnTo>
                  <a:pt x="824" y="121"/>
                </a:lnTo>
                <a:lnTo>
                  <a:pt x="1091" y="178"/>
                </a:lnTo>
                <a:lnTo>
                  <a:pt x="1357" y="255"/>
                </a:lnTo>
                <a:lnTo>
                  <a:pt x="1623" y="348"/>
                </a:lnTo>
                <a:lnTo>
                  <a:pt x="1889" y="446"/>
                </a:lnTo>
                <a:lnTo>
                  <a:pt x="2154" y="544"/>
                </a:lnTo>
                <a:lnTo>
                  <a:pt x="2419" y="646"/>
                </a:lnTo>
                <a:lnTo>
                  <a:pt x="2685" y="754"/>
                </a:lnTo>
                <a:lnTo>
                  <a:pt x="2949" y="856"/>
                </a:lnTo>
                <a:lnTo>
                  <a:pt x="3081" y="903"/>
                </a:lnTo>
                <a:lnTo>
                  <a:pt x="3213" y="944"/>
                </a:lnTo>
                <a:lnTo>
                  <a:pt x="3476" y="1009"/>
                </a:lnTo>
                <a:lnTo>
                  <a:pt x="3740" y="1061"/>
                </a:lnTo>
                <a:lnTo>
                  <a:pt x="4004" y="1106"/>
                </a:lnTo>
                <a:lnTo>
                  <a:pt x="4270" y="1154"/>
                </a:lnTo>
                <a:cubicBezTo>
                  <a:pt x="4283" y="1156"/>
                  <a:pt x="4291" y="1169"/>
                  <a:pt x="4289" y="1182"/>
                </a:cubicBezTo>
                <a:cubicBezTo>
                  <a:pt x="4287" y="1195"/>
                  <a:pt x="4274" y="1203"/>
                  <a:pt x="4261" y="1201"/>
                </a:cubicBezTo>
                <a:lnTo>
                  <a:pt x="3996" y="1153"/>
                </a:lnTo>
                <a:lnTo>
                  <a:pt x="3731" y="1108"/>
                </a:lnTo>
                <a:lnTo>
                  <a:pt x="3465" y="1056"/>
                </a:lnTo>
                <a:lnTo>
                  <a:pt x="3198" y="989"/>
                </a:lnTo>
                <a:lnTo>
                  <a:pt x="3065" y="948"/>
                </a:lnTo>
                <a:lnTo>
                  <a:pt x="2932" y="901"/>
                </a:lnTo>
                <a:lnTo>
                  <a:pt x="2666" y="799"/>
                </a:lnTo>
                <a:lnTo>
                  <a:pt x="2402" y="691"/>
                </a:lnTo>
                <a:lnTo>
                  <a:pt x="2137" y="589"/>
                </a:lnTo>
                <a:lnTo>
                  <a:pt x="1872" y="491"/>
                </a:lnTo>
                <a:lnTo>
                  <a:pt x="1608" y="393"/>
                </a:lnTo>
                <a:lnTo>
                  <a:pt x="1344" y="302"/>
                </a:lnTo>
                <a:lnTo>
                  <a:pt x="1080" y="225"/>
                </a:lnTo>
                <a:lnTo>
                  <a:pt x="817" y="168"/>
                </a:lnTo>
                <a:lnTo>
                  <a:pt x="552" y="125"/>
                </a:lnTo>
                <a:lnTo>
                  <a:pt x="287" y="89"/>
                </a:lnTo>
                <a:lnTo>
                  <a:pt x="22" y="49"/>
                </a:lnTo>
                <a:cubicBezTo>
                  <a:pt x="9" y="47"/>
                  <a:pt x="0" y="35"/>
                  <a:pt x="2" y="22"/>
                </a:cubicBezTo>
                <a:cubicBezTo>
                  <a:pt x="4" y="9"/>
                  <a:pt x="16" y="0"/>
                  <a:pt x="29" y="2"/>
                </a:cubicBezTo>
                <a:close/>
              </a:path>
            </a:pathLst>
          </a:custGeom>
          <a:solidFill>
            <a:srgbClr val="341902"/>
          </a:solidFill>
          <a:ln w="9525" cap="flat">
            <a:solidFill>
              <a:srgbClr val="00B0F0"/>
            </a:solidFill>
            <a:prstDash val="solid"/>
            <a:bevel/>
            <a:headEnd/>
            <a:tailEnd/>
          </a:ln>
        </p:spPr>
        <p:txBody>
          <a:bodyPr vert="horz" wrap="square" lIns="91440" tIns="45720" rIns="91440" bIns="45720" numCol="1" anchor="t" anchorCtr="0" compatLnSpc="1">
            <a:prstTxWarp prst="textNoShape">
              <a:avLst/>
            </a:prstTxWarp>
          </a:bodyPr>
          <a:lstStyle/>
          <a:p>
            <a:endParaRPr lang="en-US" dirty="0">
              <a:solidFill>
                <a:schemeClr val="accent3">
                  <a:lumMod val="50000"/>
                </a:schemeClr>
              </a:solidFill>
            </a:endParaRPr>
          </a:p>
        </p:txBody>
      </p:sp>
      <p:sp>
        <p:nvSpPr>
          <p:cNvPr id="1037" name="Freeform 13"/>
          <p:cNvSpPr>
            <a:spLocks/>
          </p:cNvSpPr>
          <p:nvPr/>
        </p:nvSpPr>
        <p:spPr bwMode="auto">
          <a:xfrm>
            <a:off x="5514975" y="3787775"/>
            <a:ext cx="2371725" cy="363537"/>
          </a:xfrm>
          <a:custGeom>
            <a:avLst/>
            <a:gdLst/>
            <a:ahLst/>
            <a:cxnLst>
              <a:cxn ang="0">
                <a:pos x="29" y="2"/>
              </a:cxn>
              <a:cxn ang="0">
                <a:pos x="559" y="80"/>
              </a:cxn>
              <a:cxn ang="0">
                <a:pos x="1089" y="151"/>
              </a:cxn>
              <a:cxn ang="0">
                <a:pos x="1353" y="178"/>
              </a:cxn>
              <a:cxn ang="0">
                <a:pos x="1617" y="199"/>
              </a:cxn>
              <a:cxn ang="0">
                <a:pos x="1883" y="223"/>
              </a:cxn>
              <a:cxn ang="0">
                <a:pos x="2148" y="255"/>
              </a:cxn>
              <a:cxn ang="0">
                <a:pos x="2414" y="299"/>
              </a:cxn>
              <a:cxn ang="0">
                <a:pos x="2680" y="352"/>
              </a:cxn>
              <a:cxn ang="0">
                <a:pos x="2945" y="408"/>
              </a:cxn>
              <a:cxn ang="0">
                <a:pos x="3210" y="461"/>
              </a:cxn>
              <a:cxn ang="0">
                <a:pos x="4270" y="658"/>
              </a:cxn>
              <a:cxn ang="0">
                <a:pos x="4289" y="686"/>
              </a:cxn>
              <a:cxn ang="0">
                <a:pos x="4261" y="705"/>
              </a:cxn>
              <a:cxn ang="0">
                <a:pos x="3201" y="508"/>
              </a:cxn>
              <a:cxn ang="0">
                <a:pos x="2936" y="455"/>
              </a:cxn>
              <a:cxn ang="0">
                <a:pos x="2671" y="399"/>
              </a:cxn>
              <a:cxn ang="0">
                <a:pos x="2407" y="346"/>
              </a:cxn>
              <a:cxn ang="0">
                <a:pos x="2143" y="302"/>
              </a:cxn>
              <a:cxn ang="0">
                <a:pos x="1878" y="270"/>
              </a:cxn>
              <a:cxn ang="0">
                <a:pos x="1614" y="246"/>
              </a:cxn>
              <a:cxn ang="0">
                <a:pos x="1348" y="225"/>
              </a:cxn>
              <a:cxn ang="0">
                <a:pos x="1082" y="198"/>
              </a:cxn>
              <a:cxn ang="0">
                <a:pos x="552" y="127"/>
              </a:cxn>
              <a:cxn ang="0">
                <a:pos x="22" y="49"/>
              </a:cxn>
              <a:cxn ang="0">
                <a:pos x="2" y="22"/>
              </a:cxn>
              <a:cxn ang="0">
                <a:pos x="29" y="2"/>
              </a:cxn>
            </a:cxnLst>
            <a:rect l="0" t="0" r="r" b="b"/>
            <a:pathLst>
              <a:path w="4291" h="707">
                <a:moveTo>
                  <a:pt x="29" y="2"/>
                </a:moveTo>
                <a:lnTo>
                  <a:pt x="559" y="80"/>
                </a:lnTo>
                <a:lnTo>
                  <a:pt x="1089" y="151"/>
                </a:lnTo>
                <a:lnTo>
                  <a:pt x="1353" y="178"/>
                </a:lnTo>
                <a:lnTo>
                  <a:pt x="1617" y="199"/>
                </a:lnTo>
                <a:lnTo>
                  <a:pt x="1883" y="223"/>
                </a:lnTo>
                <a:lnTo>
                  <a:pt x="2148" y="255"/>
                </a:lnTo>
                <a:lnTo>
                  <a:pt x="2414" y="299"/>
                </a:lnTo>
                <a:lnTo>
                  <a:pt x="2680" y="352"/>
                </a:lnTo>
                <a:lnTo>
                  <a:pt x="2945" y="408"/>
                </a:lnTo>
                <a:lnTo>
                  <a:pt x="3210" y="461"/>
                </a:lnTo>
                <a:lnTo>
                  <a:pt x="4270" y="658"/>
                </a:lnTo>
                <a:cubicBezTo>
                  <a:pt x="4283" y="660"/>
                  <a:pt x="4291" y="673"/>
                  <a:pt x="4289" y="686"/>
                </a:cubicBezTo>
                <a:cubicBezTo>
                  <a:pt x="4287" y="699"/>
                  <a:pt x="4274" y="707"/>
                  <a:pt x="4261" y="705"/>
                </a:cubicBezTo>
                <a:lnTo>
                  <a:pt x="3201" y="508"/>
                </a:lnTo>
                <a:lnTo>
                  <a:pt x="2936" y="455"/>
                </a:lnTo>
                <a:lnTo>
                  <a:pt x="2671" y="399"/>
                </a:lnTo>
                <a:lnTo>
                  <a:pt x="2407" y="346"/>
                </a:lnTo>
                <a:lnTo>
                  <a:pt x="2143" y="302"/>
                </a:lnTo>
                <a:lnTo>
                  <a:pt x="1878" y="270"/>
                </a:lnTo>
                <a:lnTo>
                  <a:pt x="1614" y="246"/>
                </a:lnTo>
                <a:lnTo>
                  <a:pt x="1348" y="225"/>
                </a:lnTo>
                <a:lnTo>
                  <a:pt x="1082" y="198"/>
                </a:lnTo>
                <a:lnTo>
                  <a:pt x="552" y="127"/>
                </a:lnTo>
                <a:lnTo>
                  <a:pt x="22" y="49"/>
                </a:lnTo>
                <a:cubicBezTo>
                  <a:pt x="9" y="47"/>
                  <a:pt x="0" y="35"/>
                  <a:pt x="2" y="22"/>
                </a:cubicBezTo>
                <a:cubicBezTo>
                  <a:pt x="4" y="9"/>
                  <a:pt x="16" y="0"/>
                  <a:pt x="29" y="2"/>
                </a:cubicBezTo>
                <a:close/>
              </a:path>
            </a:pathLst>
          </a:custGeom>
          <a:solidFill>
            <a:srgbClr val="FF0000"/>
          </a:solidFill>
          <a:ln w="9525" cap="flat">
            <a:solidFill>
              <a:srgbClr val="7F7F7F"/>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038" name="Freeform 14"/>
          <p:cNvSpPr>
            <a:spLocks/>
          </p:cNvSpPr>
          <p:nvPr/>
        </p:nvSpPr>
        <p:spPr bwMode="auto">
          <a:xfrm>
            <a:off x="5514975" y="4149725"/>
            <a:ext cx="2371725" cy="115887"/>
          </a:xfrm>
          <a:custGeom>
            <a:avLst/>
            <a:gdLst/>
            <a:ahLst/>
            <a:cxnLst>
              <a:cxn ang="0">
                <a:pos x="28" y="2"/>
              </a:cxn>
              <a:cxn ang="0">
                <a:pos x="558" y="49"/>
              </a:cxn>
              <a:cxn ang="0">
                <a:pos x="822" y="70"/>
              </a:cxn>
              <a:cxn ang="0">
                <a:pos x="1087" y="86"/>
              </a:cxn>
              <a:cxn ang="0">
                <a:pos x="1351" y="91"/>
              </a:cxn>
              <a:cxn ang="0">
                <a:pos x="1616" y="92"/>
              </a:cxn>
              <a:cxn ang="0">
                <a:pos x="1880" y="90"/>
              </a:cxn>
              <a:cxn ang="0">
                <a:pos x="2146" y="92"/>
              </a:cxn>
              <a:cxn ang="0">
                <a:pos x="2676" y="106"/>
              </a:cxn>
              <a:cxn ang="0">
                <a:pos x="3206" y="125"/>
              </a:cxn>
              <a:cxn ang="0">
                <a:pos x="3737" y="150"/>
              </a:cxn>
              <a:cxn ang="0">
                <a:pos x="4267" y="177"/>
              </a:cxn>
              <a:cxn ang="0">
                <a:pos x="4289" y="203"/>
              </a:cxn>
              <a:cxn ang="0">
                <a:pos x="4264" y="225"/>
              </a:cxn>
              <a:cxn ang="0">
                <a:pos x="3734" y="198"/>
              </a:cxn>
              <a:cxn ang="0">
                <a:pos x="3205" y="173"/>
              </a:cxn>
              <a:cxn ang="0">
                <a:pos x="2675" y="154"/>
              </a:cxn>
              <a:cxn ang="0">
                <a:pos x="2145" y="140"/>
              </a:cxn>
              <a:cxn ang="0">
                <a:pos x="1881" y="138"/>
              </a:cxn>
              <a:cxn ang="0">
                <a:pos x="1615" y="140"/>
              </a:cxn>
              <a:cxn ang="0">
                <a:pos x="1350" y="139"/>
              </a:cxn>
              <a:cxn ang="0">
                <a:pos x="1084" y="133"/>
              </a:cxn>
              <a:cxn ang="0">
                <a:pos x="819" y="117"/>
              </a:cxn>
              <a:cxn ang="0">
                <a:pos x="553" y="96"/>
              </a:cxn>
              <a:cxn ang="0">
                <a:pos x="23" y="49"/>
              </a:cxn>
              <a:cxn ang="0">
                <a:pos x="2" y="23"/>
              </a:cxn>
              <a:cxn ang="0">
                <a:pos x="28" y="2"/>
              </a:cxn>
            </a:cxnLst>
            <a:rect l="0" t="0" r="r" b="b"/>
            <a:pathLst>
              <a:path w="4290" h="226">
                <a:moveTo>
                  <a:pt x="28" y="2"/>
                </a:moveTo>
                <a:lnTo>
                  <a:pt x="558" y="49"/>
                </a:lnTo>
                <a:lnTo>
                  <a:pt x="822" y="70"/>
                </a:lnTo>
                <a:lnTo>
                  <a:pt x="1087" y="86"/>
                </a:lnTo>
                <a:lnTo>
                  <a:pt x="1351" y="91"/>
                </a:lnTo>
                <a:lnTo>
                  <a:pt x="1616" y="92"/>
                </a:lnTo>
                <a:lnTo>
                  <a:pt x="1880" y="90"/>
                </a:lnTo>
                <a:lnTo>
                  <a:pt x="2146" y="92"/>
                </a:lnTo>
                <a:lnTo>
                  <a:pt x="2676" y="106"/>
                </a:lnTo>
                <a:lnTo>
                  <a:pt x="3206" y="125"/>
                </a:lnTo>
                <a:lnTo>
                  <a:pt x="3737" y="150"/>
                </a:lnTo>
                <a:lnTo>
                  <a:pt x="4267" y="177"/>
                </a:lnTo>
                <a:cubicBezTo>
                  <a:pt x="4280" y="178"/>
                  <a:pt x="4290" y="189"/>
                  <a:pt x="4289" y="203"/>
                </a:cubicBezTo>
                <a:cubicBezTo>
                  <a:pt x="4289" y="216"/>
                  <a:pt x="4277" y="226"/>
                  <a:pt x="4264" y="225"/>
                </a:cubicBezTo>
                <a:lnTo>
                  <a:pt x="3734" y="198"/>
                </a:lnTo>
                <a:lnTo>
                  <a:pt x="3205" y="173"/>
                </a:lnTo>
                <a:lnTo>
                  <a:pt x="2675" y="154"/>
                </a:lnTo>
                <a:lnTo>
                  <a:pt x="2145" y="140"/>
                </a:lnTo>
                <a:lnTo>
                  <a:pt x="1881" y="138"/>
                </a:lnTo>
                <a:lnTo>
                  <a:pt x="1615" y="140"/>
                </a:lnTo>
                <a:lnTo>
                  <a:pt x="1350" y="139"/>
                </a:lnTo>
                <a:lnTo>
                  <a:pt x="1084" y="133"/>
                </a:lnTo>
                <a:lnTo>
                  <a:pt x="819" y="117"/>
                </a:lnTo>
                <a:lnTo>
                  <a:pt x="553" y="96"/>
                </a:lnTo>
                <a:lnTo>
                  <a:pt x="23" y="49"/>
                </a:lnTo>
                <a:cubicBezTo>
                  <a:pt x="10" y="48"/>
                  <a:pt x="0" y="37"/>
                  <a:pt x="2" y="23"/>
                </a:cubicBezTo>
                <a:cubicBezTo>
                  <a:pt x="3" y="10"/>
                  <a:pt x="14" y="0"/>
                  <a:pt x="28" y="2"/>
                </a:cubicBezTo>
                <a:close/>
              </a:path>
            </a:pathLst>
          </a:custGeom>
          <a:solidFill>
            <a:srgbClr val="34ED09"/>
          </a:solidFill>
          <a:ln w="9525" cap="flat">
            <a:solidFill>
              <a:srgbClr val="34ED09"/>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039" name="Freeform 15"/>
          <p:cNvSpPr>
            <a:spLocks/>
          </p:cNvSpPr>
          <p:nvPr/>
        </p:nvSpPr>
        <p:spPr bwMode="auto">
          <a:xfrm>
            <a:off x="5513388" y="2387600"/>
            <a:ext cx="2374900" cy="1041400"/>
          </a:xfrm>
          <a:custGeom>
            <a:avLst/>
            <a:gdLst/>
            <a:ahLst/>
            <a:cxnLst>
              <a:cxn ang="0">
                <a:pos x="36" y="5"/>
              </a:cxn>
              <a:cxn ang="0">
                <a:pos x="1092" y="405"/>
              </a:cxn>
              <a:cxn ang="0">
                <a:pos x="2149" y="886"/>
              </a:cxn>
              <a:cxn ang="0">
                <a:pos x="3224" y="1527"/>
              </a:cxn>
              <a:cxn ang="0">
                <a:pos x="4277" y="1973"/>
              </a:cxn>
              <a:cxn ang="0">
                <a:pos x="4290" y="2005"/>
              </a:cxn>
              <a:cxn ang="0">
                <a:pos x="4258" y="2018"/>
              </a:cxn>
              <a:cxn ang="0">
                <a:pos x="3199" y="1568"/>
              </a:cxn>
              <a:cxn ang="0">
                <a:pos x="2130" y="929"/>
              </a:cxn>
              <a:cxn ang="0">
                <a:pos x="1075" y="450"/>
              </a:cxn>
              <a:cxn ang="0">
                <a:pos x="19" y="50"/>
              </a:cxn>
              <a:cxn ang="0">
                <a:pos x="5" y="19"/>
              </a:cxn>
              <a:cxn ang="0">
                <a:pos x="36" y="5"/>
              </a:cxn>
            </a:cxnLst>
            <a:rect l="0" t="0" r="r" b="b"/>
            <a:pathLst>
              <a:path w="4295" h="2023">
                <a:moveTo>
                  <a:pt x="36" y="5"/>
                </a:moveTo>
                <a:lnTo>
                  <a:pt x="1092" y="405"/>
                </a:lnTo>
                <a:lnTo>
                  <a:pt x="2149" y="886"/>
                </a:lnTo>
                <a:lnTo>
                  <a:pt x="3224" y="1527"/>
                </a:lnTo>
                <a:lnTo>
                  <a:pt x="4277" y="1973"/>
                </a:lnTo>
                <a:cubicBezTo>
                  <a:pt x="4289" y="1979"/>
                  <a:pt x="4295" y="1993"/>
                  <a:pt x="4290" y="2005"/>
                </a:cubicBezTo>
                <a:cubicBezTo>
                  <a:pt x="4284" y="2017"/>
                  <a:pt x="4270" y="2023"/>
                  <a:pt x="4258" y="2018"/>
                </a:cubicBezTo>
                <a:lnTo>
                  <a:pt x="3199" y="1568"/>
                </a:lnTo>
                <a:lnTo>
                  <a:pt x="2130" y="929"/>
                </a:lnTo>
                <a:lnTo>
                  <a:pt x="1075" y="450"/>
                </a:lnTo>
                <a:lnTo>
                  <a:pt x="19" y="50"/>
                </a:lnTo>
                <a:cubicBezTo>
                  <a:pt x="7" y="45"/>
                  <a:pt x="0" y="31"/>
                  <a:pt x="5" y="19"/>
                </a:cubicBezTo>
                <a:cubicBezTo>
                  <a:pt x="10" y="7"/>
                  <a:pt x="24" y="0"/>
                  <a:pt x="36" y="5"/>
                </a:cubicBezTo>
                <a:close/>
              </a:path>
            </a:pathLst>
          </a:custGeom>
          <a:solidFill>
            <a:srgbClr val="7030A0"/>
          </a:solidFill>
          <a:ln w="9525" cap="flat">
            <a:solidFill>
              <a:srgbClr val="7D60A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040" name="Rectangle 16"/>
          <p:cNvSpPr>
            <a:spLocks noChangeArrowheads="1"/>
          </p:cNvSpPr>
          <p:nvPr/>
        </p:nvSpPr>
        <p:spPr bwMode="auto">
          <a:xfrm>
            <a:off x="6467475" y="3298825"/>
            <a:ext cx="375103" cy="1846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Calibri" pitchFamily="34" charset="0"/>
              </a:rPr>
              <a:t>North</a:t>
            </a:r>
            <a:endParaRPr kumimoji="0" lang="en-US" sz="1200" b="0" i="0" u="none" strike="noStrike" cap="none" normalizeH="0" baseline="0" dirty="0" smtClean="0">
              <a:ln>
                <a:noFill/>
              </a:ln>
              <a:solidFill>
                <a:schemeClr val="tx1"/>
              </a:solidFill>
              <a:effectLst/>
              <a:latin typeface="Arial" pitchFamily="34" charset="0"/>
            </a:endParaRPr>
          </a:p>
        </p:txBody>
      </p:sp>
      <p:sp>
        <p:nvSpPr>
          <p:cNvPr id="1041" name="Rectangle 17"/>
          <p:cNvSpPr>
            <a:spLocks noChangeArrowheads="1"/>
          </p:cNvSpPr>
          <p:nvPr/>
        </p:nvSpPr>
        <p:spPr bwMode="auto">
          <a:xfrm>
            <a:off x="6489700" y="3741738"/>
            <a:ext cx="375103" cy="1846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Calibri" pitchFamily="34" charset="0"/>
              </a:rPr>
              <a:t>South</a:t>
            </a:r>
            <a:endParaRPr kumimoji="0" lang="en-US" sz="1200" b="0" i="0" u="none" strike="noStrike" cap="none" normalizeH="0" baseline="0" dirty="0" smtClean="0">
              <a:ln>
                <a:noFill/>
              </a:ln>
              <a:solidFill>
                <a:schemeClr val="tx1"/>
              </a:solidFill>
              <a:effectLst/>
              <a:latin typeface="Arial" pitchFamily="34" charset="0"/>
            </a:endParaRPr>
          </a:p>
        </p:txBody>
      </p:sp>
      <p:sp>
        <p:nvSpPr>
          <p:cNvPr id="1042" name="Rectangle 18"/>
          <p:cNvSpPr>
            <a:spLocks noChangeArrowheads="1"/>
          </p:cNvSpPr>
          <p:nvPr/>
        </p:nvSpPr>
        <p:spPr bwMode="auto">
          <a:xfrm>
            <a:off x="6478588" y="4019550"/>
            <a:ext cx="322974" cy="1846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Calibri" pitchFamily="34" charset="0"/>
              </a:rPr>
              <a:t>West</a:t>
            </a:r>
            <a:endParaRPr kumimoji="0" lang="en-US" sz="1200" b="0" i="0" u="none" strike="noStrike" cap="none" normalizeH="0" baseline="0" dirty="0" smtClean="0">
              <a:ln>
                <a:noFill/>
              </a:ln>
              <a:solidFill>
                <a:schemeClr val="tx1"/>
              </a:solidFill>
              <a:effectLst/>
              <a:latin typeface="Arial" pitchFamily="34" charset="0"/>
            </a:endParaRPr>
          </a:p>
        </p:txBody>
      </p:sp>
      <p:sp>
        <p:nvSpPr>
          <p:cNvPr id="1043" name="Rectangle 19"/>
          <p:cNvSpPr>
            <a:spLocks noChangeArrowheads="1"/>
          </p:cNvSpPr>
          <p:nvPr/>
        </p:nvSpPr>
        <p:spPr bwMode="auto">
          <a:xfrm>
            <a:off x="6421438" y="2520950"/>
            <a:ext cx="508409" cy="1846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Calibri" pitchFamily="34" charset="0"/>
              </a:rPr>
              <a:t>US total</a:t>
            </a:r>
            <a:endParaRPr kumimoji="0" lang="en-US" sz="1200" b="0" i="0" u="none" strike="noStrike" cap="none" normalizeH="0" baseline="0" dirty="0" smtClean="0">
              <a:ln>
                <a:noFill/>
              </a:ln>
              <a:solidFill>
                <a:schemeClr val="tx1"/>
              </a:solidFill>
              <a:effectLst/>
              <a:latin typeface="Arial" pitchFamily="34" charset="0"/>
            </a:endParaRPr>
          </a:p>
        </p:txBody>
      </p:sp>
      <p:sp>
        <p:nvSpPr>
          <p:cNvPr id="1044" name="Rectangle 20"/>
          <p:cNvSpPr>
            <a:spLocks noChangeArrowheads="1"/>
          </p:cNvSpPr>
          <p:nvPr/>
        </p:nvSpPr>
        <p:spPr bwMode="auto">
          <a:xfrm>
            <a:off x="5067300" y="4383088"/>
            <a:ext cx="131763" cy="17303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Calibri" pitchFamily="34" charset="0"/>
              </a:rPr>
              <a:t>0</a:t>
            </a:r>
            <a:endParaRPr kumimoji="0" lang="en-US" sz="1800" b="0" i="0" u="none" strike="noStrike" cap="none" normalizeH="0" baseline="0" smtClean="0">
              <a:ln>
                <a:noFill/>
              </a:ln>
              <a:solidFill>
                <a:schemeClr val="tx1"/>
              </a:solidFill>
              <a:effectLst/>
              <a:latin typeface="Arial" pitchFamily="34" charset="0"/>
            </a:endParaRPr>
          </a:p>
        </p:txBody>
      </p:sp>
      <p:sp>
        <p:nvSpPr>
          <p:cNvPr id="1045" name="Rectangle 21"/>
          <p:cNvSpPr>
            <a:spLocks noChangeArrowheads="1"/>
          </p:cNvSpPr>
          <p:nvPr/>
        </p:nvSpPr>
        <p:spPr bwMode="auto">
          <a:xfrm>
            <a:off x="4856163" y="3981450"/>
            <a:ext cx="352425" cy="17303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Calibri" pitchFamily="34" charset="0"/>
              </a:rPr>
              <a:t>2,000</a:t>
            </a:r>
            <a:endParaRPr kumimoji="0" lang="en-US" sz="1800" b="0" i="0" u="none" strike="noStrike" cap="none" normalizeH="0" baseline="0" smtClean="0">
              <a:ln>
                <a:noFill/>
              </a:ln>
              <a:solidFill>
                <a:schemeClr val="tx1"/>
              </a:solidFill>
              <a:effectLst/>
              <a:latin typeface="Arial" pitchFamily="34" charset="0"/>
            </a:endParaRPr>
          </a:p>
        </p:txBody>
      </p:sp>
      <p:sp>
        <p:nvSpPr>
          <p:cNvPr id="1046" name="Rectangle 22"/>
          <p:cNvSpPr>
            <a:spLocks noChangeArrowheads="1"/>
          </p:cNvSpPr>
          <p:nvPr/>
        </p:nvSpPr>
        <p:spPr bwMode="auto">
          <a:xfrm>
            <a:off x="4856163" y="3579813"/>
            <a:ext cx="352425" cy="17303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4,000</a:t>
            </a:r>
            <a:endParaRPr kumimoji="0" lang="en-US" sz="1800" b="0" i="0" u="none" strike="noStrike" cap="none" normalizeH="0" baseline="0" smtClean="0">
              <a:ln>
                <a:noFill/>
              </a:ln>
              <a:solidFill>
                <a:schemeClr val="tx1"/>
              </a:solidFill>
              <a:effectLst/>
              <a:latin typeface="Arial" pitchFamily="34" charset="0"/>
            </a:endParaRPr>
          </a:p>
        </p:txBody>
      </p:sp>
      <p:sp>
        <p:nvSpPr>
          <p:cNvPr id="1047" name="Rectangle 23"/>
          <p:cNvSpPr>
            <a:spLocks noChangeArrowheads="1"/>
          </p:cNvSpPr>
          <p:nvPr/>
        </p:nvSpPr>
        <p:spPr bwMode="auto">
          <a:xfrm>
            <a:off x="4856163" y="3179763"/>
            <a:ext cx="352425" cy="17303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Calibri" pitchFamily="34" charset="0"/>
              </a:rPr>
              <a:t>6,000</a:t>
            </a:r>
            <a:endParaRPr kumimoji="0" lang="en-US" sz="1800" b="0" i="0" u="none" strike="noStrike" cap="none" normalizeH="0" baseline="0" smtClean="0">
              <a:ln>
                <a:noFill/>
              </a:ln>
              <a:solidFill>
                <a:schemeClr val="tx1"/>
              </a:solidFill>
              <a:effectLst/>
              <a:latin typeface="Arial" pitchFamily="34" charset="0"/>
            </a:endParaRPr>
          </a:p>
        </p:txBody>
      </p:sp>
      <p:sp>
        <p:nvSpPr>
          <p:cNvPr id="1048" name="Rectangle 24"/>
          <p:cNvSpPr>
            <a:spLocks noChangeArrowheads="1"/>
          </p:cNvSpPr>
          <p:nvPr/>
        </p:nvSpPr>
        <p:spPr bwMode="auto">
          <a:xfrm>
            <a:off x="4856163" y="2778125"/>
            <a:ext cx="352425" cy="17303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Calibri" pitchFamily="34" charset="0"/>
              </a:rPr>
              <a:t>8,000</a:t>
            </a:r>
            <a:endParaRPr kumimoji="0" lang="en-US" sz="1800" b="0" i="0" u="none" strike="noStrike" cap="none" normalizeH="0" baseline="0" smtClean="0">
              <a:ln>
                <a:noFill/>
              </a:ln>
              <a:solidFill>
                <a:schemeClr val="tx1"/>
              </a:solidFill>
              <a:effectLst/>
              <a:latin typeface="Arial" pitchFamily="34" charset="0"/>
            </a:endParaRPr>
          </a:p>
        </p:txBody>
      </p:sp>
      <p:sp>
        <p:nvSpPr>
          <p:cNvPr id="1049" name="Rectangle 25"/>
          <p:cNvSpPr>
            <a:spLocks noChangeArrowheads="1"/>
          </p:cNvSpPr>
          <p:nvPr/>
        </p:nvSpPr>
        <p:spPr bwMode="auto">
          <a:xfrm>
            <a:off x="4799013" y="2378075"/>
            <a:ext cx="415925" cy="17303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10,000</a:t>
            </a:r>
            <a:endParaRPr kumimoji="0" lang="en-US" sz="1800" b="0" i="0" u="none" strike="noStrike" cap="none" normalizeH="0" baseline="0" smtClean="0">
              <a:ln>
                <a:noFill/>
              </a:ln>
              <a:solidFill>
                <a:schemeClr val="tx1"/>
              </a:solidFill>
              <a:effectLst/>
              <a:latin typeface="Arial" pitchFamily="34" charset="0"/>
            </a:endParaRPr>
          </a:p>
        </p:txBody>
      </p:sp>
      <p:sp>
        <p:nvSpPr>
          <p:cNvPr id="1050" name="Rectangle 26"/>
          <p:cNvSpPr>
            <a:spLocks noChangeArrowheads="1"/>
          </p:cNvSpPr>
          <p:nvPr/>
        </p:nvSpPr>
        <p:spPr bwMode="auto">
          <a:xfrm>
            <a:off x="4799013" y="1976438"/>
            <a:ext cx="415925" cy="171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Calibri" pitchFamily="34" charset="0"/>
              </a:rPr>
              <a:t>12,000</a:t>
            </a:r>
            <a:endParaRPr kumimoji="0" lang="en-US" sz="1800" b="0" i="0" u="none" strike="noStrike" cap="none" normalizeH="0" baseline="0" smtClean="0">
              <a:ln>
                <a:noFill/>
              </a:ln>
              <a:solidFill>
                <a:schemeClr val="tx1"/>
              </a:solidFill>
              <a:effectLst/>
              <a:latin typeface="Arial" pitchFamily="34" charset="0"/>
            </a:endParaRPr>
          </a:p>
        </p:txBody>
      </p:sp>
      <p:sp>
        <p:nvSpPr>
          <p:cNvPr id="1051" name="Rectangle 27"/>
          <p:cNvSpPr>
            <a:spLocks noChangeArrowheads="1"/>
          </p:cNvSpPr>
          <p:nvPr/>
        </p:nvSpPr>
        <p:spPr bwMode="auto">
          <a:xfrm>
            <a:off x="5410200" y="4525963"/>
            <a:ext cx="327025" cy="171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Calibri" pitchFamily="34" charset="0"/>
              </a:rPr>
              <a:t>1990</a:t>
            </a:r>
            <a:endParaRPr kumimoji="0" lang="en-US" sz="1800" b="0" i="0" u="none" strike="noStrike" cap="none" normalizeH="0" baseline="0" smtClean="0">
              <a:ln>
                <a:noFill/>
              </a:ln>
              <a:solidFill>
                <a:schemeClr val="tx1"/>
              </a:solidFill>
              <a:effectLst/>
              <a:latin typeface="Arial" pitchFamily="34" charset="0"/>
            </a:endParaRPr>
          </a:p>
        </p:txBody>
      </p:sp>
      <p:sp>
        <p:nvSpPr>
          <p:cNvPr id="1052" name="Rectangle 28"/>
          <p:cNvSpPr>
            <a:spLocks noChangeArrowheads="1"/>
          </p:cNvSpPr>
          <p:nvPr/>
        </p:nvSpPr>
        <p:spPr bwMode="auto">
          <a:xfrm>
            <a:off x="5994400" y="4525963"/>
            <a:ext cx="328613" cy="171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Calibri" pitchFamily="34" charset="0"/>
              </a:rPr>
              <a:t>1995</a:t>
            </a:r>
            <a:endParaRPr kumimoji="0" lang="en-US" sz="1800" b="0" i="0" u="none" strike="noStrike" cap="none" normalizeH="0" baseline="0" smtClean="0">
              <a:ln>
                <a:noFill/>
              </a:ln>
              <a:solidFill>
                <a:schemeClr val="tx1"/>
              </a:solidFill>
              <a:effectLst/>
              <a:latin typeface="Arial" pitchFamily="34" charset="0"/>
            </a:endParaRPr>
          </a:p>
        </p:txBody>
      </p:sp>
      <p:sp>
        <p:nvSpPr>
          <p:cNvPr id="1053" name="Rectangle 29"/>
          <p:cNvSpPr>
            <a:spLocks noChangeArrowheads="1"/>
          </p:cNvSpPr>
          <p:nvPr/>
        </p:nvSpPr>
        <p:spPr bwMode="auto">
          <a:xfrm>
            <a:off x="6580188" y="4525963"/>
            <a:ext cx="327025" cy="171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Calibri" pitchFamily="34" charset="0"/>
              </a:rPr>
              <a:t>2000</a:t>
            </a:r>
            <a:endParaRPr kumimoji="0" lang="en-US" sz="1800" b="0" i="0" u="none" strike="noStrike" cap="none" normalizeH="0" baseline="0" smtClean="0">
              <a:ln>
                <a:noFill/>
              </a:ln>
              <a:solidFill>
                <a:schemeClr val="tx1"/>
              </a:solidFill>
              <a:effectLst/>
              <a:latin typeface="Arial" pitchFamily="34" charset="0"/>
            </a:endParaRPr>
          </a:p>
        </p:txBody>
      </p:sp>
      <p:sp>
        <p:nvSpPr>
          <p:cNvPr id="1054" name="Rectangle 30"/>
          <p:cNvSpPr>
            <a:spLocks noChangeArrowheads="1"/>
          </p:cNvSpPr>
          <p:nvPr/>
        </p:nvSpPr>
        <p:spPr bwMode="auto">
          <a:xfrm>
            <a:off x="7164388" y="4525963"/>
            <a:ext cx="327025" cy="171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Calibri" pitchFamily="34" charset="0"/>
              </a:rPr>
              <a:t>2005</a:t>
            </a:r>
            <a:endParaRPr kumimoji="0" lang="en-US" sz="1800" b="0" i="0" u="none" strike="noStrike" cap="none" normalizeH="0" baseline="0" smtClean="0">
              <a:ln>
                <a:noFill/>
              </a:ln>
              <a:solidFill>
                <a:schemeClr val="tx1"/>
              </a:solidFill>
              <a:effectLst/>
              <a:latin typeface="Arial" pitchFamily="34" charset="0"/>
            </a:endParaRPr>
          </a:p>
        </p:txBody>
      </p:sp>
      <p:sp>
        <p:nvSpPr>
          <p:cNvPr id="1055" name="Rectangle 31"/>
          <p:cNvSpPr>
            <a:spLocks noChangeArrowheads="1"/>
          </p:cNvSpPr>
          <p:nvPr/>
        </p:nvSpPr>
        <p:spPr bwMode="auto">
          <a:xfrm>
            <a:off x="7750175" y="4525963"/>
            <a:ext cx="327025" cy="171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rgbClr val="000000"/>
                </a:solidFill>
                <a:effectLst/>
                <a:latin typeface="Calibri" pitchFamily="34" charset="0"/>
              </a:rPr>
              <a:t>2009</a:t>
            </a:r>
            <a:endParaRPr kumimoji="0" lang="en-US" sz="1800" b="0" i="0" u="none" strike="noStrike" cap="none" normalizeH="0" baseline="0" smtClean="0">
              <a:ln>
                <a:noFill/>
              </a:ln>
              <a:solidFill>
                <a:schemeClr val="tx1"/>
              </a:solidFill>
              <a:effectLst/>
              <a:latin typeface="Arial" pitchFamily="34" charset="0"/>
            </a:endParaRPr>
          </a:p>
        </p:txBody>
      </p:sp>
      <p:sp>
        <p:nvSpPr>
          <p:cNvPr id="1056" name="Rectangle 32"/>
          <p:cNvSpPr>
            <a:spLocks noChangeArrowheads="1"/>
          </p:cNvSpPr>
          <p:nvPr/>
        </p:nvSpPr>
        <p:spPr bwMode="auto">
          <a:xfrm flipH="1">
            <a:off x="4581524" y="2324101"/>
            <a:ext cx="184666" cy="1462604"/>
          </a:xfrm>
          <a:prstGeom prst="rect">
            <a:avLst/>
          </a:prstGeom>
          <a:noFill/>
          <a:ln w="9525">
            <a:noFill/>
            <a:miter lim="800000"/>
            <a:headEnd/>
            <a:tailEnd/>
          </a:ln>
        </p:spPr>
        <p:txBody>
          <a:bodyPr vert="vert270"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Calibri" pitchFamily="34" charset="0"/>
              </a:rPr>
              <a:t>Number of mills</a:t>
            </a:r>
            <a:endParaRPr kumimoji="0" lang="en-US" sz="1200" b="0" i="0" u="none" strike="noStrike" cap="none" normalizeH="0" baseline="0" dirty="0" smtClean="0">
              <a:ln>
                <a:noFill/>
              </a:ln>
              <a:solidFill>
                <a:schemeClr val="tx1"/>
              </a:solidFill>
              <a:effectLst/>
              <a:latin typeface="Arial" pitchFamily="34" charset="0"/>
            </a:endParaRPr>
          </a:p>
        </p:txBody>
      </p:sp>
      <p:sp>
        <p:nvSpPr>
          <p:cNvPr id="1057" name="Rectangle 33"/>
          <p:cNvSpPr>
            <a:spLocks noChangeArrowheads="1"/>
          </p:cNvSpPr>
          <p:nvPr/>
        </p:nvSpPr>
        <p:spPr bwMode="auto">
          <a:xfrm>
            <a:off x="4727575" y="1365250"/>
            <a:ext cx="3611438" cy="24622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rPr>
              <a:t>Number of primary wood processing mills </a:t>
            </a:r>
            <a:endParaRPr kumimoji="0" lang="en-US" sz="1600" b="0" i="0" u="none" strike="noStrike" cap="none" normalizeH="0" baseline="0" dirty="0" smtClean="0">
              <a:ln>
                <a:noFill/>
              </a:ln>
              <a:solidFill>
                <a:schemeClr val="tx1"/>
              </a:solidFill>
              <a:effectLst/>
              <a:latin typeface="Arial" pitchFamily="34" charset="0"/>
            </a:endParaRPr>
          </a:p>
        </p:txBody>
      </p:sp>
      <p:sp>
        <p:nvSpPr>
          <p:cNvPr id="1058" name="Rectangle 34"/>
          <p:cNvSpPr>
            <a:spLocks noChangeArrowheads="1"/>
          </p:cNvSpPr>
          <p:nvPr/>
        </p:nvSpPr>
        <p:spPr bwMode="auto">
          <a:xfrm flipH="1">
            <a:off x="5410199" y="1563688"/>
            <a:ext cx="2219325" cy="2462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rPr>
              <a:t>by region, 1990 - 2009</a:t>
            </a:r>
            <a:endParaRPr kumimoji="0" lang="en-US" sz="1600" b="0" i="0" u="none" strike="noStrike" cap="none" normalizeH="0" baseline="0" dirty="0" smtClean="0">
              <a:ln>
                <a:noFill/>
              </a:ln>
              <a:solidFill>
                <a:schemeClr val="tx1"/>
              </a:solidFill>
              <a:effectLst/>
              <a:latin typeface="Arial" pitchFamily="34" charset="0"/>
            </a:endParaRPr>
          </a:p>
        </p:txBody>
      </p:sp>
      <p:sp>
        <p:nvSpPr>
          <p:cNvPr id="1059" name="Rectangle 35"/>
          <p:cNvSpPr>
            <a:spLocks noChangeArrowheads="1"/>
          </p:cNvSpPr>
          <p:nvPr/>
        </p:nvSpPr>
        <p:spPr bwMode="auto">
          <a:xfrm>
            <a:off x="6838950" y="1563688"/>
            <a:ext cx="150813" cy="23971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Calibri" pitchFamily="34"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060" name="Rectangle 36"/>
          <p:cNvSpPr>
            <a:spLocks noChangeArrowheads="1"/>
          </p:cNvSpPr>
          <p:nvPr/>
        </p:nvSpPr>
        <p:spPr bwMode="auto">
          <a:xfrm>
            <a:off x="6891338" y="1563688"/>
            <a:ext cx="65" cy="27699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061" name="Freeform 37"/>
          <p:cNvSpPr>
            <a:spLocks noEditPoints="1"/>
          </p:cNvSpPr>
          <p:nvPr/>
        </p:nvSpPr>
        <p:spPr bwMode="auto">
          <a:xfrm>
            <a:off x="4471988" y="1254125"/>
            <a:ext cx="3829050" cy="3471862"/>
          </a:xfrm>
          <a:custGeom>
            <a:avLst/>
            <a:gdLst/>
            <a:ahLst/>
            <a:cxnLst>
              <a:cxn ang="0">
                <a:pos x="0" y="8"/>
              </a:cxn>
              <a:cxn ang="0">
                <a:pos x="8" y="0"/>
              </a:cxn>
              <a:cxn ang="0">
                <a:pos x="6920" y="0"/>
              </a:cxn>
              <a:cxn ang="0">
                <a:pos x="6928" y="8"/>
              </a:cxn>
              <a:cxn ang="0">
                <a:pos x="6928" y="6744"/>
              </a:cxn>
              <a:cxn ang="0">
                <a:pos x="6920" y="6752"/>
              </a:cxn>
              <a:cxn ang="0">
                <a:pos x="8" y="6752"/>
              </a:cxn>
              <a:cxn ang="0">
                <a:pos x="0" y="6744"/>
              </a:cxn>
              <a:cxn ang="0">
                <a:pos x="0" y="8"/>
              </a:cxn>
              <a:cxn ang="0">
                <a:pos x="16" y="6744"/>
              </a:cxn>
              <a:cxn ang="0">
                <a:pos x="8" y="6736"/>
              </a:cxn>
              <a:cxn ang="0">
                <a:pos x="6920" y="6736"/>
              </a:cxn>
              <a:cxn ang="0">
                <a:pos x="6912" y="6744"/>
              </a:cxn>
              <a:cxn ang="0">
                <a:pos x="6912" y="8"/>
              </a:cxn>
              <a:cxn ang="0">
                <a:pos x="6920" y="16"/>
              </a:cxn>
              <a:cxn ang="0">
                <a:pos x="8" y="16"/>
              </a:cxn>
              <a:cxn ang="0">
                <a:pos x="16" y="8"/>
              </a:cxn>
              <a:cxn ang="0">
                <a:pos x="16" y="6744"/>
              </a:cxn>
            </a:cxnLst>
            <a:rect l="0" t="0" r="r" b="b"/>
            <a:pathLst>
              <a:path w="6928" h="6752">
                <a:moveTo>
                  <a:pt x="0" y="8"/>
                </a:moveTo>
                <a:cubicBezTo>
                  <a:pt x="0" y="4"/>
                  <a:pt x="4" y="0"/>
                  <a:pt x="8" y="0"/>
                </a:cubicBezTo>
                <a:lnTo>
                  <a:pt x="6920" y="0"/>
                </a:lnTo>
                <a:cubicBezTo>
                  <a:pt x="6925" y="0"/>
                  <a:pt x="6928" y="4"/>
                  <a:pt x="6928" y="8"/>
                </a:cubicBezTo>
                <a:lnTo>
                  <a:pt x="6928" y="6744"/>
                </a:lnTo>
                <a:cubicBezTo>
                  <a:pt x="6928" y="6749"/>
                  <a:pt x="6925" y="6752"/>
                  <a:pt x="6920" y="6752"/>
                </a:cubicBezTo>
                <a:lnTo>
                  <a:pt x="8" y="6752"/>
                </a:lnTo>
                <a:cubicBezTo>
                  <a:pt x="4" y="6752"/>
                  <a:pt x="0" y="6749"/>
                  <a:pt x="0" y="6744"/>
                </a:cubicBezTo>
                <a:lnTo>
                  <a:pt x="0" y="8"/>
                </a:lnTo>
                <a:close/>
                <a:moveTo>
                  <a:pt x="16" y="6744"/>
                </a:moveTo>
                <a:lnTo>
                  <a:pt x="8" y="6736"/>
                </a:lnTo>
                <a:lnTo>
                  <a:pt x="6920" y="6736"/>
                </a:lnTo>
                <a:lnTo>
                  <a:pt x="6912" y="6744"/>
                </a:lnTo>
                <a:lnTo>
                  <a:pt x="6912" y="8"/>
                </a:lnTo>
                <a:lnTo>
                  <a:pt x="6920" y="16"/>
                </a:lnTo>
                <a:lnTo>
                  <a:pt x="8" y="16"/>
                </a:lnTo>
                <a:lnTo>
                  <a:pt x="16" y="8"/>
                </a:lnTo>
                <a:lnTo>
                  <a:pt x="16" y="6744"/>
                </a:lnTo>
                <a:close/>
              </a:path>
            </a:pathLst>
          </a:custGeom>
          <a:solidFill>
            <a:srgbClr val="868686"/>
          </a:solidFill>
          <a:ln w="0" cap="flat">
            <a:solidFill>
              <a:srgbClr val="868686"/>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pic>
        <p:nvPicPr>
          <p:cNvPr id="1028" name="Picture 4"/>
          <p:cNvPicPr>
            <a:picLocks noChangeAspect="1" noChangeArrowheads="1"/>
          </p:cNvPicPr>
          <p:nvPr/>
        </p:nvPicPr>
        <p:blipFill>
          <a:blip r:embed="rId3" cstate="print"/>
          <a:srcRect/>
          <a:stretch>
            <a:fillRect/>
          </a:stretch>
        </p:blipFill>
        <p:spPr bwMode="auto">
          <a:xfrm>
            <a:off x="409574" y="1266923"/>
            <a:ext cx="3990975" cy="3478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8625" y="514350"/>
            <a:ext cx="8229600" cy="461665"/>
          </a:xfrm>
          <a:prstGeom prst="rect">
            <a:avLst/>
          </a:prstGeom>
          <a:noFill/>
        </p:spPr>
        <p:txBody>
          <a:bodyPr wrap="square" rtlCol="0">
            <a:spAutoFit/>
          </a:bodyPr>
          <a:lstStyle/>
          <a:p>
            <a:pPr algn="ctr"/>
            <a:r>
              <a:rPr lang="en-US" sz="2400" b="1" dirty="0" smtClean="0">
                <a:solidFill>
                  <a:schemeClr val="accent3">
                    <a:lumMod val="50000"/>
                  </a:schemeClr>
                </a:solidFill>
              </a:rPr>
              <a:t>Forestry related job losses continued to mount through 2010</a:t>
            </a:r>
          </a:p>
        </p:txBody>
      </p:sp>
      <p:sp>
        <p:nvSpPr>
          <p:cNvPr id="8" name="TextBox 7"/>
          <p:cNvSpPr txBox="1"/>
          <p:nvPr/>
        </p:nvSpPr>
        <p:spPr>
          <a:xfrm>
            <a:off x="346710" y="5108883"/>
            <a:ext cx="3899209" cy="276999"/>
          </a:xfrm>
          <a:prstGeom prst="rect">
            <a:avLst/>
          </a:prstGeom>
          <a:noFill/>
        </p:spPr>
        <p:txBody>
          <a:bodyPr wrap="none" rtlCol="0">
            <a:spAutoFit/>
          </a:bodyPr>
          <a:lstStyle/>
          <a:p>
            <a:r>
              <a:rPr lang="en-US" sz="1200" i="1" dirty="0" smtClean="0"/>
              <a:t>Source: U.S. Department of Labor, Bureau of Labor Statistics</a:t>
            </a:r>
            <a:endParaRPr lang="en-US" sz="1200" i="1" dirty="0"/>
          </a:p>
        </p:txBody>
      </p:sp>
      <p:pic>
        <p:nvPicPr>
          <p:cNvPr id="1026" name="Picture 2"/>
          <p:cNvPicPr>
            <a:picLocks noChangeAspect="1" noChangeArrowheads="1"/>
          </p:cNvPicPr>
          <p:nvPr/>
        </p:nvPicPr>
        <p:blipFill>
          <a:blip r:embed="rId3" cstate="print"/>
          <a:srcRect/>
          <a:stretch>
            <a:fillRect/>
          </a:stretch>
        </p:blipFill>
        <p:spPr bwMode="auto">
          <a:xfrm>
            <a:off x="404814" y="1581151"/>
            <a:ext cx="3694572" cy="3429000"/>
          </a:xfrm>
          <a:prstGeom prst="rect">
            <a:avLst/>
          </a:prstGeom>
          <a:noFill/>
          <a:ln w="9525">
            <a:noFill/>
            <a:miter lim="800000"/>
            <a:headEnd/>
            <a:tailEnd/>
          </a:ln>
          <a:effectLst/>
        </p:spPr>
      </p:pic>
      <p:grpSp>
        <p:nvGrpSpPr>
          <p:cNvPr id="2052" name="Group 4"/>
          <p:cNvGrpSpPr>
            <a:grpSpLocks noChangeAspect="1"/>
          </p:cNvGrpSpPr>
          <p:nvPr/>
        </p:nvGrpSpPr>
        <p:grpSpPr bwMode="auto">
          <a:xfrm>
            <a:off x="4387850" y="1184276"/>
            <a:ext cx="4300538" cy="4751388"/>
            <a:chOff x="2764" y="746"/>
            <a:chExt cx="2709" cy="2993"/>
          </a:xfrm>
        </p:grpSpPr>
        <p:sp>
          <p:nvSpPr>
            <p:cNvPr id="2051" name="AutoShape 3"/>
            <p:cNvSpPr>
              <a:spLocks noChangeAspect="1" noChangeArrowheads="1" noTextEdit="1"/>
            </p:cNvSpPr>
            <p:nvPr/>
          </p:nvSpPr>
          <p:spPr bwMode="auto">
            <a:xfrm>
              <a:off x="2764" y="747"/>
              <a:ext cx="2705" cy="2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53" name="Rectangle 5"/>
            <p:cNvSpPr>
              <a:spLocks noChangeArrowheads="1"/>
            </p:cNvSpPr>
            <p:nvPr/>
          </p:nvSpPr>
          <p:spPr bwMode="auto">
            <a:xfrm>
              <a:off x="2772" y="755"/>
              <a:ext cx="2701" cy="298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54" name="Rectangle 6"/>
            <p:cNvSpPr>
              <a:spLocks noChangeArrowheads="1"/>
            </p:cNvSpPr>
            <p:nvPr/>
          </p:nvSpPr>
          <p:spPr bwMode="auto">
            <a:xfrm>
              <a:off x="3223" y="1088"/>
              <a:ext cx="2178" cy="245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55" name="Freeform 7"/>
            <p:cNvSpPr>
              <a:spLocks noEditPoints="1"/>
            </p:cNvSpPr>
            <p:nvPr/>
          </p:nvSpPr>
          <p:spPr bwMode="auto">
            <a:xfrm>
              <a:off x="3225" y="1088"/>
              <a:ext cx="2169" cy="2047"/>
            </a:xfrm>
            <a:custGeom>
              <a:avLst/>
              <a:gdLst/>
              <a:ahLst/>
              <a:cxnLst>
                <a:cxn ang="0">
                  <a:pos x="0" y="2042"/>
                </a:cxn>
                <a:cxn ang="0">
                  <a:pos x="2169" y="2042"/>
                </a:cxn>
                <a:cxn ang="0">
                  <a:pos x="2169" y="2047"/>
                </a:cxn>
                <a:cxn ang="0">
                  <a:pos x="0" y="2047"/>
                </a:cxn>
                <a:cxn ang="0">
                  <a:pos x="0" y="2042"/>
                </a:cxn>
                <a:cxn ang="0">
                  <a:pos x="0" y="1633"/>
                </a:cxn>
                <a:cxn ang="0">
                  <a:pos x="2169" y="1633"/>
                </a:cxn>
                <a:cxn ang="0">
                  <a:pos x="2169" y="1638"/>
                </a:cxn>
                <a:cxn ang="0">
                  <a:pos x="0" y="1638"/>
                </a:cxn>
                <a:cxn ang="0">
                  <a:pos x="0" y="1633"/>
                </a:cxn>
                <a:cxn ang="0">
                  <a:pos x="0" y="1224"/>
                </a:cxn>
                <a:cxn ang="0">
                  <a:pos x="2169" y="1224"/>
                </a:cxn>
                <a:cxn ang="0">
                  <a:pos x="2169" y="1228"/>
                </a:cxn>
                <a:cxn ang="0">
                  <a:pos x="0" y="1228"/>
                </a:cxn>
                <a:cxn ang="0">
                  <a:pos x="0" y="1224"/>
                </a:cxn>
                <a:cxn ang="0">
                  <a:pos x="0" y="819"/>
                </a:cxn>
                <a:cxn ang="0">
                  <a:pos x="2169" y="819"/>
                </a:cxn>
                <a:cxn ang="0">
                  <a:pos x="2169" y="824"/>
                </a:cxn>
                <a:cxn ang="0">
                  <a:pos x="0" y="824"/>
                </a:cxn>
                <a:cxn ang="0">
                  <a:pos x="0" y="819"/>
                </a:cxn>
                <a:cxn ang="0">
                  <a:pos x="0" y="410"/>
                </a:cxn>
                <a:cxn ang="0">
                  <a:pos x="2169" y="410"/>
                </a:cxn>
                <a:cxn ang="0">
                  <a:pos x="2169" y="414"/>
                </a:cxn>
                <a:cxn ang="0">
                  <a:pos x="0" y="414"/>
                </a:cxn>
                <a:cxn ang="0">
                  <a:pos x="0" y="410"/>
                </a:cxn>
                <a:cxn ang="0">
                  <a:pos x="0" y="0"/>
                </a:cxn>
                <a:cxn ang="0">
                  <a:pos x="2169" y="0"/>
                </a:cxn>
                <a:cxn ang="0">
                  <a:pos x="2169" y="5"/>
                </a:cxn>
                <a:cxn ang="0">
                  <a:pos x="0" y="5"/>
                </a:cxn>
                <a:cxn ang="0">
                  <a:pos x="0" y="0"/>
                </a:cxn>
              </a:cxnLst>
              <a:rect l="0" t="0" r="r" b="b"/>
              <a:pathLst>
                <a:path w="2169" h="2047">
                  <a:moveTo>
                    <a:pt x="0" y="2042"/>
                  </a:moveTo>
                  <a:lnTo>
                    <a:pt x="2169" y="2042"/>
                  </a:lnTo>
                  <a:lnTo>
                    <a:pt x="2169" y="2047"/>
                  </a:lnTo>
                  <a:lnTo>
                    <a:pt x="0" y="2047"/>
                  </a:lnTo>
                  <a:lnTo>
                    <a:pt x="0" y="2042"/>
                  </a:lnTo>
                  <a:close/>
                  <a:moveTo>
                    <a:pt x="0" y="1633"/>
                  </a:moveTo>
                  <a:lnTo>
                    <a:pt x="2169" y="1633"/>
                  </a:lnTo>
                  <a:lnTo>
                    <a:pt x="2169" y="1638"/>
                  </a:lnTo>
                  <a:lnTo>
                    <a:pt x="0" y="1638"/>
                  </a:lnTo>
                  <a:lnTo>
                    <a:pt x="0" y="1633"/>
                  </a:lnTo>
                  <a:close/>
                  <a:moveTo>
                    <a:pt x="0" y="1224"/>
                  </a:moveTo>
                  <a:lnTo>
                    <a:pt x="2169" y="1224"/>
                  </a:lnTo>
                  <a:lnTo>
                    <a:pt x="2169" y="1228"/>
                  </a:lnTo>
                  <a:lnTo>
                    <a:pt x="0" y="1228"/>
                  </a:lnTo>
                  <a:lnTo>
                    <a:pt x="0" y="1224"/>
                  </a:lnTo>
                  <a:close/>
                  <a:moveTo>
                    <a:pt x="0" y="819"/>
                  </a:moveTo>
                  <a:lnTo>
                    <a:pt x="2169" y="819"/>
                  </a:lnTo>
                  <a:lnTo>
                    <a:pt x="2169" y="824"/>
                  </a:lnTo>
                  <a:lnTo>
                    <a:pt x="0" y="824"/>
                  </a:lnTo>
                  <a:lnTo>
                    <a:pt x="0" y="819"/>
                  </a:lnTo>
                  <a:close/>
                  <a:moveTo>
                    <a:pt x="0" y="410"/>
                  </a:moveTo>
                  <a:lnTo>
                    <a:pt x="2169" y="410"/>
                  </a:lnTo>
                  <a:lnTo>
                    <a:pt x="2169" y="414"/>
                  </a:lnTo>
                  <a:lnTo>
                    <a:pt x="0" y="414"/>
                  </a:lnTo>
                  <a:lnTo>
                    <a:pt x="0" y="410"/>
                  </a:lnTo>
                  <a:close/>
                  <a:moveTo>
                    <a:pt x="0" y="0"/>
                  </a:moveTo>
                  <a:lnTo>
                    <a:pt x="2169" y="0"/>
                  </a:lnTo>
                  <a:lnTo>
                    <a:pt x="2169" y="5"/>
                  </a:lnTo>
                  <a:lnTo>
                    <a:pt x="0" y="5"/>
                  </a:lnTo>
                  <a:lnTo>
                    <a:pt x="0" y="0"/>
                  </a:lnTo>
                  <a:close/>
                </a:path>
              </a:pathLst>
            </a:custGeom>
            <a:solidFill>
              <a:srgbClr val="868686"/>
            </a:solidFill>
            <a:ln w="7938" cap="flat">
              <a:solidFill>
                <a:srgbClr val="86868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56" name="Rectangle 8"/>
            <p:cNvSpPr>
              <a:spLocks noChangeArrowheads="1"/>
            </p:cNvSpPr>
            <p:nvPr/>
          </p:nvSpPr>
          <p:spPr bwMode="auto">
            <a:xfrm>
              <a:off x="3223" y="1091"/>
              <a:ext cx="4" cy="2451"/>
            </a:xfrm>
            <a:prstGeom prst="rect">
              <a:avLst/>
            </a:prstGeom>
            <a:solidFill>
              <a:srgbClr val="868686"/>
            </a:solidFill>
            <a:ln w="7938" cap="flat">
              <a:solidFill>
                <a:srgbClr val="86868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57" name="Freeform 9"/>
            <p:cNvSpPr>
              <a:spLocks noEditPoints="1"/>
            </p:cNvSpPr>
            <p:nvPr/>
          </p:nvSpPr>
          <p:spPr bwMode="auto">
            <a:xfrm>
              <a:off x="3202" y="1088"/>
              <a:ext cx="23" cy="2456"/>
            </a:xfrm>
            <a:custGeom>
              <a:avLst/>
              <a:gdLst/>
              <a:ahLst/>
              <a:cxnLst>
                <a:cxn ang="0">
                  <a:pos x="0" y="2452"/>
                </a:cxn>
                <a:cxn ang="0">
                  <a:pos x="23" y="2452"/>
                </a:cxn>
                <a:cxn ang="0">
                  <a:pos x="23" y="2456"/>
                </a:cxn>
                <a:cxn ang="0">
                  <a:pos x="0" y="2456"/>
                </a:cxn>
                <a:cxn ang="0">
                  <a:pos x="0" y="2452"/>
                </a:cxn>
                <a:cxn ang="0">
                  <a:pos x="0" y="2042"/>
                </a:cxn>
                <a:cxn ang="0">
                  <a:pos x="23" y="2042"/>
                </a:cxn>
                <a:cxn ang="0">
                  <a:pos x="23" y="2047"/>
                </a:cxn>
                <a:cxn ang="0">
                  <a:pos x="0" y="2047"/>
                </a:cxn>
                <a:cxn ang="0">
                  <a:pos x="0" y="2042"/>
                </a:cxn>
                <a:cxn ang="0">
                  <a:pos x="0" y="1633"/>
                </a:cxn>
                <a:cxn ang="0">
                  <a:pos x="23" y="1633"/>
                </a:cxn>
                <a:cxn ang="0">
                  <a:pos x="23" y="1638"/>
                </a:cxn>
                <a:cxn ang="0">
                  <a:pos x="0" y="1638"/>
                </a:cxn>
                <a:cxn ang="0">
                  <a:pos x="0" y="1633"/>
                </a:cxn>
                <a:cxn ang="0">
                  <a:pos x="0" y="1224"/>
                </a:cxn>
                <a:cxn ang="0">
                  <a:pos x="23" y="1224"/>
                </a:cxn>
                <a:cxn ang="0">
                  <a:pos x="23" y="1228"/>
                </a:cxn>
                <a:cxn ang="0">
                  <a:pos x="0" y="1228"/>
                </a:cxn>
                <a:cxn ang="0">
                  <a:pos x="0" y="1224"/>
                </a:cxn>
                <a:cxn ang="0">
                  <a:pos x="0" y="819"/>
                </a:cxn>
                <a:cxn ang="0">
                  <a:pos x="23" y="819"/>
                </a:cxn>
                <a:cxn ang="0">
                  <a:pos x="23" y="824"/>
                </a:cxn>
                <a:cxn ang="0">
                  <a:pos x="0" y="824"/>
                </a:cxn>
                <a:cxn ang="0">
                  <a:pos x="0" y="819"/>
                </a:cxn>
                <a:cxn ang="0">
                  <a:pos x="0" y="410"/>
                </a:cxn>
                <a:cxn ang="0">
                  <a:pos x="23" y="410"/>
                </a:cxn>
                <a:cxn ang="0">
                  <a:pos x="23" y="414"/>
                </a:cxn>
                <a:cxn ang="0">
                  <a:pos x="0" y="414"/>
                </a:cxn>
                <a:cxn ang="0">
                  <a:pos x="0" y="410"/>
                </a:cxn>
                <a:cxn ang="0">
                  <a:pos x="0" y="0"/>
                </a:cxn>
                <a:cxn ang="0">
                  <a:pos x="23" y="0"/>
                </a:cxn>
                <a:cxn ang="0">
                  <a:pos x="23" y="5"/>
                </a:cxn>
                <a:cxn ang="0">
                  <a:pos x="0" y="5"/>
                </a:cxn>
                <a:cxn ang="0">
                  <a:pos x="0" y="0"/>
                </a:cxn>
              </a:cxnLst>
              <a:rect l="0" t="0" r="r" b="b"/>
              <a:pathLst>
                <a:path w="23" h="2456">
                  <a:moveTo>
                    <a:pt x="0" y="2452"/>
                  </a:moveTo>
                  <a:lnTo>
                    <a:pt x="23" y="2452"/>
                  </a:lnTo>
                  <a:lnTo>
                    <a:pt x="23" y="2456"/>
                  </a:lnTo>
                  <a:lnTo>
                    <a:pt x="0" y="2456"/>
                  </a:lnTo>
                  <a:lnTo>
                    <a:pt x="0" y="2452"/>
                  </a:lnTo>
                  <a:close/>
                  <a:moveTo>
                    <a:pt x="0" y="2042"/>
                  </a:moveTo>
                  <a:lnTo>
                    <a:pt x="23" y="2042"/>
                  </a:lnTo>
                  <a:lnTo>
                    <a:pt x="23" y="2047"/>
                  </a:lnTo>
                  <a:lnTo>
                    <a:pt x="0" y="2047"/>
                  </a:lnTo>
                  <a:lnTo>
                    <a:pt x="0" y="2042"/>
                  </a:lnTo>
                  <a:close/>
                  <a:moveTo>
                    <a:pt x="0" y="1633"/>
                  </a:moveTo>
                  <a:lnTo>
                    <a:pt x="23" y="1633"/>
                  </a:lnTo>
                  <a:lnTo>
                    <a:pt x="23" y="1638"/>
                  </a:lnTo>
                  <a:lnTo>
                    <a:pt x="0" y="1638"/>
                  </a:lnTo>
                  <a:lnTo>
                    <a:pt x="0" y="1633"/>
                  </a:lnTo>
                  <a:close/>
                  <a:moveTo>
                    <a:pt x="0" y="1224"/>
                  </a:moveTo>
                  <a:lnTo>
                    <a:pt x="23" y="1224"/>
                  </a:lnTo>
                  <a:lnTo>
                    <a:pt x="23" y="1228"/>
                  </a:lnTo>
                  <a:lnTo>
                    <a:pt x="0" y="1228"/>
                  </a:lnTo>
                  <a:lnTo>
                    <a:pt x="0" y="1224"/>
                  </a:lnTo>
                  <a:close/>
                  <a:moveTo>
                    <a:pt x="0" y="819"/>
                  </a:moveTo>
                  <a:lnTo>
                    <a:pt x="23" y="819"/>
                  </a:lnTo>
                  <a:lnTo>
                    <a:pt x="23" y="824"/>
                  </a:lnTo>
                  <a:lnTo>
                    <a:pt x="0" y="824"/>
                  </a:lnTo>
                  <a:lnTo>
                    <a:pt x="0" y="819"/>
                  </a:lnTo>
                  <a:close/>
                  <a:moveTo>
                    <a:pt x="0" y="410"/>
                  </a:moveTo>
                  <a:lnTo>
                    <a:pt x="23" y="410"/>
                  </a:lnTo>
                  <a:lnTo>
                    <a:pt x="23" y="414"/>
                  </a:lnTo>
                  <a:lnTo>
                    <a:pt x="0" y="414"/>
                  </a:lnTo>
                  <a:lnTo>
                    <a:pt x="0" y="410"/>
                  </a:lnTo>
                  <a:close/>
                  <a:moveTo>
                    <a:pt x="0" y="0"/>
                  </a:moveTo>
                  <a:lnTo>
                    <a:pt x="23" y="0"/>
                  </a:lnTo>
                  <a:lnTo>
                    <a:pt x="23" y="5"/>
                  </a:lnTo>
                  <a:lnTo>
                    <a:pt x="0" y="5"/>
                  </a:lnTo>
                  <a:lnTo>
                    <a:pt x="0" y="0"/>
                  </a:lnTo>
                  <a:close/>
                </a:path>
              </a:pathLst>
            </a:custGeom>
            <a:solidFill>
              <a:srgbClr val="868686"/>
            </a:solidFill>
            <a:ln w="7938" cap="flat">
              <a:solidFill>
                <a:srgbClr val="86868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58" name="Rectangle 10"/>
            <p:cNvSpPr>
              <a:spLocks noChangeArrowheads="1"/>
            </p:cNvSpPr>
            <p:nvPr/>
          </p:nvSpPr>
          <p:spPr bwMode="auto">
            <a:xfrm>
              <a:off x="3225" y="3540"/>
              <a:ext cx="2169" cy="4"/>
            </a:xfrm>
            <a:prstGeom prst="rect">
              <a:avLst/>
            </a:prstGeom>
            <a:solidFill>
              <a:srgbClr val="868686"/>
            </a:solidFill>
            <a:ln w="7938" cap="flat">
              <a:solidFill>
                <a:srgbClr val="86868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59" name="Freeform 11"/>
            <p:cNvSpPr>
              <a:spLocks noEditPoints="1"/>
            </p:cNvSpPr>
            <p:nvPr/>
          </p:nvSpPr>
          <p:spPr bwMode="auto">
            <a:xfrm>
              <a:off x="3223" y="3542"/>
              <a:ext cx="2173" cy="24"/>
            </a:xfrm>
            <a:custGeom>
              <a:avLst/>
              <a:gdLst/>
              <a:ahLst/>
              <a:cxnLst>
                <a:cxn ang="0">
                  <a:pos x="4" y="0"/>
                </a:cxn>
                <a:cxn ang="0">
                  <a:pos x="4" y="24"/>
                </a:cxn>
                <a:cxn ang="0">
                  <a:pos x="0" y="24"/>
                </a:cxn>
                <a:cxn ang="0">
                  <a:pos x="0" y="0"/>
                </a:cxn>
                <a:cxn ang="0">
                  <a:pos x="4" y="0"/>
                </a:cxn>
                <a:cxn ang="0">
                  <a:pos x="202" y="0"/>
                </a:cxn>
                <a:cxn ang="0">
                  <a:pos x="202" y="24"/>
                </a:cxn>
                <a:cxn ang="0">
                  <a:pos x="197" y="24"/>
                </a:cxn>
                <a:cxn ang="0">
                  <a:pos x="197" y="0"/>
                </a:cxn>
                <a:cxn ang="0">
                  <a:pos x="202" y="0"/>
                </a:cxn>
                <a:cxn ang="0">
                  <a:pos x="400" y="0"/>
                </a:cxn>
                <a:cxn ang="0">
                  <a:pos x="400" y="24"/>
                </a:cxn>
                <a:cxn ang="0">
                  <a:pos x="395" y="24"/>
                </a:cxn>
                <a:cxn ang="0">
                  <a:pos x="395" y="0"/>
                </a:cxn>
                <a:cxn ang="0">
                  <a:pos x="400" y="0"/>
                </a:cxn>
                <a:cxn ang="0">
                  <a:pos x="597" y="0"/>
                </a:cxn>
                <a:cxn ang="0">
                  <a:pos x="597" y="24"/>
                </a:cxn>
                <a:cxn ang="0">
                  <a:pos x="592" y="24"/>
                </a:cxn>
                <a:cxn ang="0">
                  <a:pos x="592" y="0"/>
                </a:cxn>
                <a:cxn ang="0">
                  <a:pos x="597" y="0"/>
                </a:cxn>
                <a:cxn ang="0">
                  <a:pos x="795" y="0"/>
                </a:cxn>
                <a:cxn ang="0">
                  <a:pos x="795" y="24"/>
                </a:cxn>
                <a:cxn ang="0">
                  <a:pos x="790" y="24"/>
                </a:cxn>
                <a:cxn ang="0">
                  <a:pos x="790" y="0"/>
                </a:cxn>
                <a:cxn ang="0">
                  <a:pos x="795" y="0"/>
                </a:cxn>
                <a:cxn ang="0">
                  <a:pos x="992" y="0"/>
                </a:cxn>
                <a:cxn ang="0">
                  <a:pos x="992" y="24"/>
                </a:cxn>
                <a:cxn ang="0">
                  <a:pos x="988" y="24"/>
                </a:cxn>
                <a:cxn ang="0">
                  <a:pos x="988" y="0"/>
                </a:cxn>
                <a:cxn ang="0">
                  <a:pos x="992" y="0"/>
                </a:cxn>
                <a:cxn ang="0">
                  <a:pos x="1190" y="0"/>
                </a:cxn>
                <a:cxn ang="0">
                  <a:pos x="1190" y="24"/>
                </a:cxn>
                <a:cxn ang="0">
                  <a:pos x="1185" y="24"/>
                </a:cxn>
                <a:cxn ang="0">
                  <a:pos x="1185" y="0"/>
                </a:cxn>
                <a:cxn ang="0">
                  <a:pos x="1190" y="0"/>
                </a:cxn>
                <a:cxn ang="0">
                  <a:pos x="1387" y="0"/>
                </a:cxn>
                <a:cxn ang="0">
                  <a:pos x="1387" y="24"/>
                </a:cxn>
                <a:cxn ang="0">
                  <a:pos x="1383" y="24"/>
                </a:cxn>
                <a:cxn ang="0">
                  <a:pos x="1383" y="0"/>
                </a:cxn>
                <a:cxn ang="0">
                  <a:pos x="1387" y="0"/>
                </a:cxn>
                <a:cxn ang="0">
                  <a:pos x="1585" y="0"/>
                </a:cxn>
                <a:cxn ang="0">
                  <a:pos x="1585" y="24"/>
                </a:cxn>
                <a:cxn ang="0">
                  <a:pos x="1580" y="24"/>
                </a:cxn>
                <a:cxn ang="0">
                  <a:pos x="1580" y="0"/>
                </a:cxn>
                <a:cxn ang="0">
                  <a:pos x="1585" y="0"/>
                </a:cxn>
                <a:cxn ang="0">
                  <a:pos x="1783" y="0"/>
                </a:cxn>
                <a:cxn ang="0">
                  <a:pos x="1783" y="24"/>
                </a:cxn>
                <a:cxn ang="0">
                  <a:pos x="1778" y="24"/>
                </a:cxn>
                <a:cxn ang="0">
                  <a:pos x="1778" y="0"/>
                </a:cxn>
                <a:cxn ang="0">
                  <a:pos x="1783" y="0"/>
                </a:cxn>
                <a:cxn ang="0">
                  <a:pos x="1980" y="0"/>
                </a:cxn>
                <a:cxn ang="0">
                  <a:pos x="1980" y="24"/>
                </a:cxn>
                <a:cxn ang="0">
                  <a:pos x="1976" y="24"/>
                </a:cxn>
                <a:cxn ang="0">
                  <a:pos x="1976" y="0"/>
                </a:cxn>
                <a:cxn ang="0">
                  <a:pos x="1980" y="0"/>
                </a:cxn>
                <a:cxn ang="0">
                  <a:pos x="2173" y="0"/>
                </a:cxn>
                <a:cxn ang="0">
                  <a:pos x="2173" y="24"/>
                </a:cxn>
                <a:cxn ang="0">
                  <a:pos x="2168" y="24"/>
                </a:cxn>
                <a:cxn ang="0">
                  <a:pos x="2168" y="0"/>
                </a:cxn>
                <a:cxn ang="0">
                  <a:pos x="2173" y="0"/>
                </a:cxn>
              </a:cxnLst>
              <a:rect l="0" t="0" r="r" b="b"/>
              <a:pathLst>
                <a:path w="2173" h="24">
                  <a:moveTo>
                    <a:pt x="4" y="0"/>
                  </a:moveTo>
                  <a:lnTo>
                    <a:pt x="4" y="24"/>
                  </a:lnTo>
                  <a:lnTo>
                    <a:pt x="0" y="24"/>
                  </a:lnTo>
                  <a:lnTo>
                    <a:pt x="0" y="0"/>
                  </a:lnTo>
                  <a:lnTo>
                    <a:pt x="4" y="0"/>
                  </a:lnTo>
                  <a:close/>
                  <a:moveTo>
                    <a:pt x="202" y="0"/>
                  </a:moveTo>
                  <a:lnTo>
                    <a:pt x="202" y="24"/>
                  </a:lnTo>
                  <a:lnTo>
                    <a:pt x="197" y="24"/>
                  </a:lnTo>
                  <a:lnTo>
                    <a:pt x="197" y="0"/>
                  </a:lnTo>
                  <a:lnTo>
                    <a:pt x="202" y="0"/>
                  </a:lnTo>
                  <a:close/>
                  <a:moveTo>
                    <a:pt x="400" y="0"/>
                  </a:moveTo>
                  <a:lnTo>
                    <a:pt x="400" y="24"/>
                  </a:lnTo>
                  <a:lnTo>
                    <a:pt x="395" y="24"/>
                  </a:lnTo>
                  <a:lnTo>
                    <a:pt x="395" y="0"/>
                  </a:lnTo>
                  <a:lnTo>
                    <a:pt x="400" y="0"/>
                  </a:lnTo>
                  <a:close/>
                  <a:moveTo>
                    <a:pt x="597" y="0"/>
                  </a:moveTo>
                  <a:lnTo>
                    <a:pt x="597" y="24"/>
                  </a:lnTo>
                  <a:lnTo>
                    <a:pt x="592" y="24"/>
                  </a:lnTo>
                  <a:lnTo>
                    <a:pt x="592" y="0"/>
                  </a:lnTo>
                  <a:lnTo>
                    <a:pt x="597" y="0"/>
                  </a:lnTo>
                  <a:close/>
                  <a:moveTo>
                    <a:pt x="795" y="0"/>
                  </a:moveTo>
                  <a:lnTo>
                    <a:pt x="795" y="24"/>
                  </a:lnTo>
                  <a:lnTo>
                    <a:pt x="790" y="24"/>
                  </a:lnTo>
                  <a:lnTo>
                    <a:pt x="790" y="0"/>
                  </a:lnTo>
                  <a:lnTo>
                    <a:pt x="795" y="0"/>
                  </a:lnTo>
                  <a:close/>
                  <a:moveTo>
                    <a:pt x="992" y="0"/>
                  </a:moveTo>
                  <a:lnTo>
                    <a:pt x="992" y="24"/>
                  </a:lnTo>
                  <a:lnTo>
                    <a:pt x="988" y="24"/>
                  </a:lnTo>
                  <a:lnTo>
                    <a:pt x="988" y="0"/>
                  </a:lnTo>
                  <a:lnTo>
                    <a:pt x="992" y="0"/>
                  </a:lnTo>
                  <a:close/>
                  <a:moveTo>
                    <a:pt x="1190" y="0"/>
                  </a:moveTo>
                  <a:lnTo>
                    <a:pt x="1190" y="24"/>
                  </a:lnTo>
                  <a:lnTo>
                    <a:pt x="1185" y="24"/>
                  </a:lnTo>
                  <a:lnTo>
                    <a:pt x="1185" y="0"/>
                  </a:lnTo>
                  <a:lnTo>
                    <a:pt x="1190" y="0"/>
                  </a:lnTo>
                  <a:close/>
                  <a:moveTo>
                    <a:pt x="1387" y="0"/>
                  </a:moveTo>
                  <a:lnTo>
                    <a:pt x="1387" y="24"/>
                  </a:lnTo>
                  <a:lnTo>
                    <a:pt x="1383" y="24"/>
                  </a:lnTo>
                  <a:lnTo>
                    <a:pt x="1383" y="0"/>
                  </a:lnTo>
                  <a:lnTo>
                    <a:pt x="1387" y="0"/>
                  </a:lnTo>
                  <a:close/>
                  <a:moveTo>
                    <a:pt x="1585" y="0"/>
                  </a:moveTo>
                  <a:lnTo>
                    <a:pt x="1585" y="24"/>
                  </a:lnTo>
                  <a:lnTo>
                    <a:pt x="1580" y="24"/>
                  </a:lnTo>
                  <a:lnTo>
                    <a:pt x="1580" y="0"/>
                  </a:lnTo>
                  <a:lnTo>
                    <a:pt x="1585" y="0"/>
                  </a:lnTo>
                  <a:close/>
                  <a:moveTo>
                    <a:pt x="1783" y="0"/>
                  </a:moveTo>
                  <a:lnTo>
                    <a:pt x="1783" y="24"/>
                  </a:lnTo>
                  <a:lnTo>
                    <a:pt x="1778" y="24"/>
                  </a:lnTo>
                  <a:lnTo>
                    <a:pt x="1778" y="0"/>
                  </a:lnTo>
                  <a:lnTo>
                    <a:pt x="1783" y="0"/>
                  </a:lnTo>
                  <a:close/>
                  <a:moveTo>
                    <a:pt x="1980" y="0"/>
                  </a:moveTo>
                  <a:lnTo>
                    <a:pt x="1980" y="24"/>
                  </a:lnTo>
                  <a:lnTo>
                    <a:pt x="1976" y="24"/>
                  </a:lnTo>
                  <a:lnTo>
                    <a:pt x="1976" y="0"/>
                  </a:lnTo>
                  <a:lnTo>
                    <a:pt x="1980" y="0"/>
                  </a:lnTo>
                  <a:close/>
                  <a:moveTo>
                    <a:pt x="2173" y="0"/>
                  </a:moveTo>
                  <a:lnTo>
                    <a:pt x="2173" y="24"/>
                  </a:lnTo>
                  <a:lnTo>
                    <a:pt x="2168" y="24"/>
                  </a:lnTo>
                  <a:lnTo>
                    <a:pt x="2168" y="0"/>
                  </a:lnTo>
                  <a:lnTo>
                    <a:pt x="2173" y="0"/>
                  </a:lnTo>
                  <a:close/>
                </a:path>
              </a:pathLst>
            </a:custGeom>
            <a:solidFill>
              <a:srgbClr val="868686"/>
            </a:solidFill>
            <a:ln w="7938" cap="flat">
              <a:solidFill>
                <a:srgbClr val="86868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60" name="Freeform 12"/>
            <p:cNvSpPr>
              <a:spLocks/>
            </p:cNvSpPr>
            <p:nvPr/>
          </p:nvSpPr>
          <p:spPr bwMode="auto">
            <a:xfrm>
              <a:off x="3317" y="3380"/>
              <a:ext cx="1990" cy="61"/>
            </a:xfrm>
            <a:custGeom>
              <a:avLst/>
              <a:gdLst/>
              <a:ahLst/>
              <a:cxnLst>
                <a:cxn ang="0">
                  <a:pos x="26" y="1"/>
                </a:cxn>
                <a:cxn ang="0">
                  <a:pos x="698" y="49"/>
                </a:cxn>
                <a:cxn ang="0">
                  <a:pos x="1368" y="32"/>
                </a:cxn>
                <a:cxn ang="0">
                  <a:pos x="2042" y="64"/>
                </a:cxn>
                <a:cxn ang="0">
                  <a:pos x="2712" y="48"/>
                </a:cxn>
                <a:cxn ang="0">
                  <a:pos x="3386" y="80"/>
                </a:cxn>
                <a:cxn ang="0">
                  <a:pos x="4057" y="96"/>
                </a:cxn>
                <a:cxn ang="0">
                  <a:pos x="4729" y="112"/>
                </a:cxn>
                <a:cxn ang="0">
                  <a:pos x="5402" y="161"/>
                </a:cxn>
                <a:cxn ang="0">
                  <a:pos x="6072" y="144"/>
                </a:cxn>
                <a:cxn ang="0">
                  <a:pos x="6745" y="160"/>
                </a:cxn>
                <a:cxn ang="0">
                  <a:pos x="6768" y="185"/>
                </a:cxn>
                <a:cxn ang="0">
                  <a:pos x="6744" y="208"/>
                </a:cxn>
                <a:cxn ang="0">
                  <a:pos x="6073" y="192"/>
                </a:cxn>
                <a:cxn ang="0">
                  <a:pos x="5399" y="208"/>
                </a:cxn>
                <a:cxn ang="0">
                  <a:pos x="4728" y="160"/>
                </a:cxn>
                <a:cxn ang="0">
                  <a:pos x="4056" y="144"/>
                </a:cxn>
                <a:cxn ang="0">
                  <a:pos x="3383" y="128"/>
                </a:cxn>
                <a:cxn ang="0">
                  <a:pos x="2713" y="96"/>
                </a:cxn>
                <a:cxn ang="0">
                  <a:pos x="2039" y="112"/>
                </a:cxn>
                <a:cxn ang="0">
                  <a:pos x="1369" y="80"/>
                </a:cxn>
                <a:cxn ang="0">
                  <a:pos x="695" y="96"/>
                </a:cxn>
                <a:cxn ang="0">
                  <a:pos x="23" y="48"/>
                </a:cxn>
                <a:cxn ang="0">
                  <a:pos x="1" y="23"/>
                </a:cxn>
                <a:cxn ang="0">
                  <a:pos x="26" y="1"/>
                </a:cxn>
              </a:cxnLst>
              <a:rect l="0" t="0" r="r" b="b"/>
              <a:pathLst>
                <a:path w="6769" h="209">
                  <a:moveTo>
                    <a:pt x="26" y="1"/>
                  </a:moveTo>
                  <a:lnTo>
                    <a:pt x="698" y="49"/>
                  </a:lnTo>
                  <a:lnTo>
                    <a:pt x="1368" y="32"/>
                  </a:lnTo>
                  <a:lnTo>
                    <a:pt x="2042" y="64"/>
                  </a:lnTo>
                  <a:lnTo>
                    <a:pt x="2712" y="48"/>
                  </a:lnTo>
                  <a:lnTo>
                    <a:pt x="3386" y="80"/>
                  </a:lnTo>
                  <a:lnTo>
                    <a:pt x="4057" y="96"/>
                  </a:lnTo>
                  <a:lnTo>
                    <a:pt x="4729" y="112"/>
                  </a:lnTo>
                  <a:lnTo>
                    <a:pt x="5402" y="161"/>
                  </a:lnTo>
                  <a:lnTo>
                    <a:pt x="6072" y="144"/>
                  </a:lnTo>
                  <a:lnTo>
                    <a:pt x="6745" y="160"/>
                  </a:lnTo>
                  <a:cubicBezTo>
                    <a:pt x="6758" y="161"/>
                    <a:pt x="6769" y="172"/>
                    <a:pt x="6768" y="185"/>
                  </a:cubicBezTo>
                  <a:cubicBezTo>
                    <a:pt x="6768" y="198"/>
                    <a:pt x="6757" y="209"/>
                    <a:pt x="6744" y="208"/>
                  </a:cubicBezTo>
                  <a:lnTo>
                    <a:pt x="6073" y="192"/>
                  </a:lnTo>
                  <a:lnTo>
                    <a:pt x="5399" y="208"/>
                  </a:lnTo>
                  <a:lnTo>
                    <a:pt x="4728" y="160"/>
                  </a:lnTo>
                  <a:lnTo>
                    <a:pt x="4056" y="144"/>
                  </a:lnTo>
                  <a:lnTo>
                    <a:pt x="3383" y="128"/>
                  </a:lnTo>
                  <a:lnTo>
                    <a:pt x="2713" y="96"/>
                  </a:lnTo>
                  <a:lnTo>
                    <a:pt x="2039" y="112"/>
                  </a:lnTo>
                  <a:lnTo>
                    <a:pt x="1369" y="80"/>
                  </a:lnTo>
                  <a:lnTo>
                    <a:pt x="695" y="96"/>
                  </a:lnTo>
                  <a:lnTo>
                    <a:pt x="23" y="48"/>
                  </a:lnTo>
                  <a:cubicBezTo>
                    <a:pt x="10" y="47"/>
                    <a:pt x="0" y="36"/>
                    <a:pt x="1" y="23"/>
                  </a:cubicBezTo>
                  <a:cubicBezTo>
                    <a:pt x="1" y="10"/>
                    <a:pt x="13" y="0"/>
                    <a:pt x="26" y="1"/>
                  </a:cubicBezTo>
                  <a:close/>
                </a:path>
              </a:pathLst>
            </a:custGeom>
            <a:solidFill>
              <a:srgbClr val="416FA6"/>
            </a:solidFill>
            <a:ln w="7938" cap="flat">
              <a:solidFill>
                <a:srgbClr val="416FA6"/>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61" name="Freeform 13"/>
            <p:cNvSpPr>
              <a:spLocks/>
            </p:cNvSpPr>
            <p:nvPr/>
          </p:nvSpPr>
          <p:spPr bwMode="auto">
            <a:xfrm>
              <a:off x="3316" y="2358"/>
              <a:ext cx="1991" cy="396"/>
            </a:xfrm>
            <a:custGeom>
              <a:avLst/>
              <a:gdLst/>
              <a:ahLst/>
              <a:cxnLst>
                <a:cxn ang="0">
                  <a:pos x="36" y="5"/>
                </a:cxn>
                <a:cxn ang="0">
                  <a:pos x="708" y="245"/>
                </a:cxn>
                <a:cxn ang="0">
                  <a:pos x="1378" y="436"/>
                </a:cxn>
                <a:cxn ang="0">
                  <a:pos x="2048" y="580"/>
                </a:cxn>
                <a:cxn ang="0">
                  <a:pos x="2718" y="660"/>
                </a:cxn>
                <a:cxn ang="0">
                  <a:pos x="3391" y="756"/>
                </a:cxn>
                <a:cxn ang="0">
                  <a:pos x="4062" y="836"/>
                </a:cxn>
                <a:cxn ang="0">
                  <a:pos x="4735" y="948"/>
                </a:cxn>
                <a:cxn ang="0">
                  <a:pos x="4740" y="949"/>
                </a:cxn>
                <a:cxn ang="0">
                  <a:pos x="5412" y="1189"/>
                </a:cxn>
                <a:cxn ang="0">
                  <a:pos x="5406" y="1188"/>
                </a:cxn>
                <a:cxn ang="0">
                  <a:pos x="6078" y="1268"/>
                </a:cxn>
                <a:cxn ang="0">
                  <a:pos x="6749" y="1299"/>
                </a:cxn>
                <a:cxn ang="0">
                  <a:pos x="6771" y="1325"/>
                </a:cxn>
                <a:cxn ang="0">
                  <a:pos x="6746" y="1347"/>
                </a:cxn>
                <a:cxn ang="0">
                  <a:pos x="6073" y="1315"/>
                </a:cxn>
                <a:cxn ang="0">
                  <a:pos x="5401" y="1235"/>
                </a:cxn>
                <a:cxn ang="0">
                  <a:pos x="5395" y="1234"/>
                </a:cxn>
                <a:cxn ang="0">
                  <a:pos x="4723" y="994"/>
                </a:cxn>
                <a:cxn ang="0">
                  <a:pos x="4728" y="995"/>
                </a:cxn>
                <a:cxn ang="0">
                  <a:pos x="4057" y="883"/>
                </a:cxn>
                <a:cxn ang="0">
                  <a:pos x="3384" y="803"/>
                </a:cxn>
                <a:cxn ang="0">
                  <a:pos x="2713" y="707"/>
                </a:cxn>
                <a:cxn ang="0">
                  <a:pos x="2038" y="627"/>
                </a:cxn>
                <a:cxn ang="0">
                  <a:pos x="1365" y="483"/>
                </a:cxn>
                <a:cxn ang="0">
                  <a:pos x="691" y="290"/>
                </a:cxn>
                <a:cxn ang="0">
                  <a:pos x="19" y="50"/>
                </a:cxn>
                <a:cxn ang="0">
                  <a:pos x="5" y="19"/>
                </a:cxn>
                <a:cxn ang="0">
                  <a:pos x="36" y="5"/>
                </a:cxn>
              </a:cxnLst>
              <a:rect l="0" t="0" r="r" b="b"/>
              <a:pathLst>
                <a:path w="6772" h="1348">
                  <a:moveTo>
                    <a:pt x="36" y="5"/>
                  </a:moveTo>
                  <a:lnTo>
                    <a:pt x="708" y="245"/>
                  </a:lnTo>
                  <a:lnTo>
                    <a:pt x="1378" y="436"/>
                  </a:lnTo>
                  <a:lnTo>
                    <a:pt x="2048" y="580"/>
                  </a:lnTo>
                  <a:lnTo>
                    <a:pt x="2718" y="660"/>
                  </a:lnTo>
                  <a:lnTo>
                    <a:pt x="3391" y="756"/>
                  </a:lnTo>
                  <a:lnTo>
                    <a:pt x="4062" y="836"/>
                  </a:lnTo>
                  <a:lnTo>
                    <a:pt x="4735" y="948"/>
                  </a:lnTo>
                  <a:cubicBezTo>
                    <a:pt x="4737" y="948"/>
                    <a:pt x="4738" y="948"/>
                    <a:pt x="4740" y="949"/>
                  </a:cubicBezTo>
                  <a:lnTo>
                    <a:pt x="5412" y="1189"/>
                  </a:lnTo>
                  <a:lnTo>
                    <a:pt x="5406" y="1188"/>
                  </a:lnTo>
                  <a:lnTo>
                    <a:pt x="6078" y="1268"/>
                  </a:lnTo>
                  <a:lnTo>
                    <a:pt x="6749" y="1299"/>
                  </a:lnTo>
                  <a:cubicBezTo>
                    <a:pt x="6762" y="1300"/>
                    <a:pt x="6772" y="1311"/>
                    <a:pt x="6771" y="1325"/>
                  </a:cubicBezTo>
                  <a:cubicBezTo>
                    <a:pt x="6771" y="1338"/>
                    <a:pt x="6760" y="1348"/>
                    <a:pt x="6746" y="1347"/>
                  </a:cubicBezTo>
                  <a:lnTo>
                    <a:pt x="6073" y="1315"/>
                  </a:lnTo>
                  <a:lnTo>
                    <a:pt x="5401" y="1235"/>
                  </a:lnTo>
                  <a:cubicBezTo>
                    <a:pt x="5399" y="1235"/>
                    <a:pt x="5397" y="1235"/>
                    <a:pt x="5395" y="1234"/>
                  </a:cubicBezTo>
                  <a:lnTo>
                    <a:pt x="4723" y="994"/>
                  </a:lnTo>
                  <a:lnTo>
                    <a:pt x="4728" y="995"/>
                  </a:lnTo>
                  <a:lnTo>
                    <a:pt x="4057" y="883"/>
                  </a:lnTo>
                  <a:lnTo>
                    <a:pt x="3384" y="803"/>
                  </a:lnTo>
                  <a:lnTo>
                    <a:pt x="2713" y="707"/>
                  </a:lnTo>
                  <a:lnTo>
                    <a:pt x="2038" y="627"/>
                  </a:lnTo>
                  <a:lnTo>
                    <a:pt x="1365" y="483"/>
                  </a:lnTo>
                  <a:lnTo>
                    <a:pt x="691" y="290"/>
                  </a:lnTo>
                  <a:lnTo>
                    <a:pt x="19" y="50"/>
                  </a:lnTo>
                  <a:cubicBezTo>
                    <a:pt x="7" y="46"/>
                    <a:pt x="0" y="32"/>
                    <a:pt x="5" y="19"/>
                  </a:cubicBezTo>
                  <a:cubicBezTo>
                    <a:pt x="9" y="7"/>
                    <a:pt x="23" y="0"/>
                    <a:pt x="36" y="5"/>
                  </a:cubicBezTo>
                  <a:close/>
                </a:path>
              </a:pathLst>
            </a:custGeom>
            <a:solidFill>
              <a:srgbClr val="A8423F"/>
            </a:solidFill>
            <a:ln w="7938" cap="flat">
              <a:solidFill>
                <a:srgbClr val="A8423F"/>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62" name="Freeform 14"/>
            <p:cNvSpPr>
              <a:spLocks/>
            </p:cNvSpPr>
            <p:nvPr/>
          </p:nvSpPr>
          <p:spPr bwMode="auto">
            <a:xfrm>
              <a:off x="3316" y="2367"/>
              <a:ext cx="1991" cy="500"/>
            </a:xfrm>
            <a:custGeom>
              <a:avLst/>
              <a:gdLst/>
              <a:ahLst/>
              <a:cxnLst>
                <a:cxn ang="0">
                  <a:pos x="31" y="3"/>
                </a:cxn>
                <a:cxn ang="0">
                  <a:pos x="703" y="131"/>
                </a:cxn>
                <a:cxn ang="0">
                  <a:pos x="1375" y="259"/>
                </a:cxn>
                <a:cxn ang="0">
                  <a:pos x="1367" y="259"/>
                </a:cxn>
                <a:cxn ang="0">
                  <a:pos x="2039" y="163"/>
                </a:cxn>
                <a:cxn ang="0">
                  <a:pos x="2712" y="99"/>
                </a:cxn>
                <a:cxn ang="0">
                  <a:pos x="3387" y="114"/>
                </a:cxn>
                <a:cxn ang="0">
                  <a:pos x="3396" y="116"/>
                </a:cxn>
                <a:cxn ang="0">
                  <a:pos x="4068" y="404"/>
                </a:cxn>
                <a:cxn ang="0">
                  <a:pos x="4071" y="406"/>
                </a:cxn>
                <a:cxn ang="0">
                  <a:pos x="4743" y="822"/>
                </a:cxn>
                <a:cxn ang="0">
                  <a:pos x="4747" y="825"/>
                </a:cxn>
                <a:cxn ang="0">
                  <a:pos x="5419" y="1481"/>
                </a:cxn>
                <a:cxn ang="0">
                  <a:pos x="5407" y="1475"/>
                </a:cxn>
                <a:cxn ang="0">
                  <a:pos x="6079" y="1619"/>
                </a:cxn>
                <a:cxn ang="0">
                  <a:pos x="6076" y="1618"/>
                </a:cxn>
                <a:cxn ang="0">
                  <a:pos x="6748" y="1650"/>
                </a:cxn>
                <a:cxn ang="0">
                  <a:pos x="6770" y="1676"/>
                </a:cxn>
                <a:cxn ang="0">
                  <a:pos x="6745" y="1698"/>
                </a:cxn>
                <a:cxn ang="0">
                  <a:pos x="6073" y="1666"/>
                </a:cxn>
                <a:cxn ang="0">
                  <a:pos x="6069" y="1666"/>
                </a:cxn>
                <a:cxn ang="0">
                  <a:pos x="5397" y="1522"/>
                </a:cxn>
                <a:cxn ang="0">
                  <a:pos x="5386" y="1516"/>
                </a:cxn>
                <a:cxn ang="0">
                  <a:pos x="4714" y="860"/>
                </a:cxn>
                <a:cxn ang="0">
                  <a:pos x="4718" y="863"/>
                </a:cxn>
                <a:cxn ang="0">
                  <a:pos x="4046" y="447"/>
                </a:cxn>
                <a:cxn ang="0">
                  <a:pos x="4049" y="449"/>
                </a:cxn>
                <a:cxn ang="0">
                  <a:pos x="3377" y="161"/>
                </a:cxn>
                <a:cxn ang="0">
                  <a:pos x="3386" y="162"/>
                </a:cxn>
                <a:cxn ang="0">
                  <a:pos x="2717" y="146"/>
                </a:cxn>
                <a:cxn ang="0">
                  <a:pos x="2046" y="210"/>
                </a:cxn>
                <a:cxn ang="0">
                  <a:pos x="1374" y="306"/>
                </a:cxn>
                <a:cxn ang="0">
                  <a:pos x="1366" y="306"/>
                </a:cxn>
                <a:cxn ang="0">
                  <a:pos x="694" y="178"/>
                </a:cxn>
                <a:cxn ang="0">
                  <a:pos x="22" y="50"/>
                </a:cxn>
                <a:cxn ang="0">
                  <a:pos x="3" y="22"/>
                </a:cxn>
                <a:cxn ang="0">
                  <a:pos x="31" y="3"/>
                </a:cxn>
              </a:cxnLst>
              <a:rect l="0" t="0" r="r" b="b"/>
              <a:pathLst>
                <a:path w="6771" h="1699">
                  <a:moveTo>
                    <a:pt x="31" y="3"/>
                  </a:moveTo>
                  <a:lnTo>
                    <a:pt x="703" y="131"/>
                  </a:lnTo>
                  <a:lnTo>
                    <a:pt x="1375" y="259"/>
                  </a:lnTo>
                  <a:lnTo>
                    <a:pt x="1367" y="259"/>
                  </a:lnTo>
                  <a:lnTo>
                    <a:pt x="2039" y="163"/>
                  </a:lnTo>
                  <a:lnTo>
                    <a:pt x="2712" y="99"/>
                  </a:lnTo>
                  <a:lnTo>
                    <a:pt x="3387" y="114"/>
                  </a:lnTo>
                  <a:cubicBezTo>
                    <a:pt x="3390" y="115"/>
                    <a:pt x="3393" y="115"/>
                    <a:pt x="3396" y="116"/>
                  </a:cubicBezTo>
                  <a:lnTo>
                    <a:pt x="4068" y="404"/>
                  </a:lnTo>
                  <a:cubicBezTo>
                    <a:pt x="4069" y="405"/>
                    <a:pt x="4070" y="405"/>
                    <a:pt x="4071" y="406"/>
                  </a:cubicBezTo>
                  <a:lnTo>
                    <a:pt x="4743" y="822"/>
                  </a:lnTo>
                  <a:cubicBezTo>
                    <a:pt x="4745" y="823"/>
                    <a:pt x="4746" y="824"/>
                    <a:pt x="4747" y="825"/>
                  </a:cubicBezTo>
                  <a:lnTo>
                    <a:pt x="5419" y="1481"/>
                  </a:lnTo>
                  <a:lnTo>
                    <a:pt x="5407" y="1475"/>
                  </a:lnTo>
                  <a:lnTo>
                    <a:pt x="6079" y="1619"/>
                  </a:lnTo>
                  <a:lnTo>
                    <a:pt x="6076" y="1618"/>
                  </a:lnTo>
                  <a:lnTo>
                    <a:pt x="6748" y="1650"/>
                  </a:lnTo>
                  <a:cubicBezTo>
                    <a:pt x="6761" y="1651"/>
                    <a:pt x="6771" y="1662"/>
                    <a:pt x="6770" y="1676"/>
                  </a:cubicBezTo>
                  <a:cubicBezTo>
                    <a:pt x="6770" y="1689"/>
                    <a:pt x="6759" y="1699"/>
                    <a:pt x="6745" y="1698"/>
                  </a:cubicBezTo>
                  <a:lnTo>
                    <a:pt x="6073" y="1666"/>
                  </a:lnTo>
                  <a:cubicBezTo>
                    <a:pt x="6072" y="1666"/>
                    <a:pt x="6071" y="1666"/>
                    <a:pt x="6069" y="1666"/>
                  </a:cubicBezTo>
                  <a:lnTo>
                    <a:pt x="5397" y="1522"/>
                  </a:lnTo>
                  <a:cubicBezTo>
                    <a:pt x="5393" y="1521"/>
                    <a:pt x="5389" y="1519"/>
                    <a:pt x="5386" y="1516"/>
                  </a:cubicBezTo>
                  <a:lnTo>
                    <a:pt x="4714" y="860"/>
                  </a:lnTo>
                  <a:lnTo>
                    <a:pt x="4718" y="863"/>
                  </a:lnTo>
                  <a:lnTo>
                    <a:pt x="4046" y="447"/>
                  </a:lnTo>
                  <a:lnTo>
                    <a:pt x="4049" y="449"/>
                  </a:lnTo>
                  <a:lnTo>
                    <a:pt x="3377" y="161"/>
                  </a:lnTo>
                  <a:lnTo>
                    <a:pt x="3386" y="162"/>
                  </a:lnTo>
                  <a:lnTo>
                    <a:pt x="2717" y="146"/>
                  </a:lnTo>
                  <a:lnTo>
                    <a:pt x="2046" y="210"/>
                  </a:lnTo>
                  <a:lnTo>
                    <a:pt x="1374" y="306"/>
                  </a:lnTo>
                  <a:cubicBezTo>
                    <a:pt x="1371" y="307"/>
                    <a:pt x="1369" y="307"/>
                    <a:pt x="1366" y="306"/>
                  </a:cubicBezTo>
                  <a:lnTo>
                    <a:pt x="694" y="178"/>
                  </a:lnTo>
                  <a:lnTo>
                    <a:pt x="22" y="50"/>
                  </a:lnTo>
                  <a:cubicBezTo>
                    <a:pt x="9" y="48"/>
                    <a:pt x="0" y="35"/>
                    <a:pt x="3" y="22"/>
                  </a:cubicBezTo>
                  <a:cubicBezTo>
                    <a:pt x="5" y="9"/>
                    <a:pt x="18" y="0"/>
                    <a:pt x="31" y="3"/>
                  </a:cubicBezTo>
                  <a:close/>
                </a:path>
              </a:pathLst>
            </a:custGeom>
            <a:solidFill>
              <a:srgbClr val="86A44A"/>
            </a:solidFill>
            <a:ln w="7938" cap="flat">
              <a:solidFill>
                <a:srgbClr val="86A44A"/>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63" name="Freeform 15"/>
            <p:cNvSpPr>
              <a:spLocks/>
            </p:cNvSpPr>
            <p:nvPr/>
          </p:nvSpPr>
          <p:spPr bwMode="auto">
            <a:xfrm>
              <a:off x="3316" y="1488"/>
              <a:ext cx="1794" cy="881"/>
            </a:xfrm>
            <a:custGeom>
              <a:avLst/>
              <a:gdLst/>
              <a:ahLst/>
              <a:cxnLst>
                <a:cxn ang="0">
                  <a:pos x="19" y="1587"/>
                </a:cxn>
                <a:cxn ang="0">
                  <a:pos x="691" y="1379"/>
                </a:cxn>
                <a:cxn ang="0">
                  <a:pos x="1363" y="1171"/>
                </a:cxn>
                <a:cxn ang="0">
                  <a:pos x="1357" y="1173"/>
                </a:cxn>
                <a:cxn ang="0">
                  <a:pos x="2029" y="741"/>
                </a:cxn>
                <a:cxn ang="0">
                  <a:pos x="2701" y="262"/>
                </a:cxn>
                <a:cxn ang="0">
                  <a:pos x="2706" y="259"/>
                </a:cxn>
                <a:cxn ang="0">
                  <a:pos x="3378" y="3"/>
                </a:cxn>
                <a:cxn ang="0">
                  <a:pos x="3399" y="5"/>
                </a:cxn>
                <a:cxn ang="0">
                  <a:pos x="4071" y="405"/>
                </a:cxn>
                <a:cxn ang="0">
                  <a:pos x="4078" y="411"/>
                </a:cxn>
                <a:cxn ang="0">
                  <a:pos x="4750" y="1307"/>
                </a:cxn>
                <a:cxn ang="0">
                  <a:pos x="4752" y="1310"/>
                </a:cxn>
                <a:cxn ang="0">
                  <a:pos x="5424" y="2590"/>
                </a:cxn>
                <a:cxn ang="0">
                  <a:pos x="5414" y="2580"/>
                </a:cxn>
                <a:cxn ang="0">
                  <a:pos x="6086" y="2948"/>
                </a:cxn>
                <a:cxn ang="0">
                  <a:pos x="6096" y="2981"/>
                </a:cxn>
                <a:cxn ang="0">
                  <a:pos x="6063" y="2991"/>
                </a:cxn>
                <a:cxn ang="0">
                  <a:pos x="5391" y="2623"/>
                </a:cxn>
                <a:cxn ang="0">
                  <a:pos x="5381" y="2613"/>
                </a:cxn>
                <a:cxn ang="0">
                  <a:pos x="4709" y="1333"/>
                </a:cxn>
                <a:cxn ang="0">
                  <a:pos x="4711" y="1336"/>
                </a:cxn>
                <a:cxn ang="0">
                  <a:pos x="4039" y="440"/>
                </a:cxn>
                <a:cxn ang="0">
                  <a:pos x="4046" y="446"/>
                </a:cxn>
                <a:cxn ang="0">
                  <a:pos x="3374" y="46"/>
                </a:cxn>
                <a:cxn ang="0">
                  <a:pos x="3395" y="48"/>
                </a:cxn>
                <a:cxn ang="0">
                  <a:pos x="2723" y="304"/>
                </a:cxn>
                <a:cxn ang="0">
                  <a:pos x="2728" y="301"/>
                </a:cxn>
                <a:cxn ang="0">
                  <a:pos x="2055" y="782"/>
                </a:cxn>
                <a:cxn ang="0">
                  <a:pos x="1383" y="1214"/>
                </a:cxn>
                <a:cxn ang="0">
                  <a:pos x="1378" y="1216"/>
                </a:cxn>
                <a:cxn ang="0">
                  <a:pos x="706" y="1424"/>
                </a:cxn>
                <a:cxn ang="0">
                  <a:pos x="34" y="1632"/>
                </a:cxn>
                <a:cxn ang="0">
                  <a:pos x="4" y="1617"/>
                </a:cxn>
                <a:cxn ang="0">
                  <a:pos x="19" y="1587"/>
                </a:cxn>
              </a:cxnLst>
              <a:rect l="0" t="0" r="r" b="b"/>
              <a:pathLst>
                <a:path w="6102" h="2997">
                  <a:moveTo>
                    <a:pt x="19" y="1587"/>
                  </a:moveTo>
                  <a:lnTo>
                    <a:pt x="691" y="1379"/>
                  </a:lnTo>
                  <a:lnTo>
                    <a:pt x="1363" y="1171"/>
                  </a:lnTo>
                  <a:lnTo>
                    <a:pt x="1357" y="1173"/>
                  </a:lnTo>
                  <a:lnTo>
                    <a:pt x="2029" y="741"/>
                  </a:lnTo>
                  <a:lnTo>
                    <a:pt x="2701" y="262"/>
                  </a:lnTo>
                  <a:cubicBezTo>
                    <a:pt x="2702" y="261"/>
                    <a:pt x="2704" y="260"/>
                    <a:pt x="2706" y="259"/>
                  </a:cubicBezTo>
                  <a:lnTo>
                    <a:pt x="3378" y="3"/>
                  </a:lnTo>
                  <a:cubicBezTo>
                    <a:pt x="3385" y="0"/>
                    <a:pt x="3392" y="1"/>
                    <a:pt x="3399" y="5"/>
                  </a:cubicBezTo>
                  <a:lnTo>
                    <a:pt x="4071" y="405"/>
                  </a:lnTo>
                  <a:cubicBezTo>
                    <a:pt x="4073" y="406"/>
                    <a:pt x="4076" y="409"/>
                    <a:pt x="4078" y="411"/>
                  </a:cubicBezTo>
                  <a:lnTo>
                    <a:pt x="4750" y="1307"/>
                  </a:lnTo>
                  <a:cubicBezTo>
                    <a:pt x="4750" y="1308"/>
                    <a:pt x="4751" y="1309"/>
                    <a:pt x="4752" y="1310"/>
                  </a:cubicBezTo>
                  <a:lnTo>
                    <a:pt x="5424" y="2590"/>
                  </a:lnTo>
                  <a:lnTo>
                    <a:pt x="5414" y="2580"/>
                  </a:lnTo>
                  <a:lnTo>
                    <a:pt x="6086" y="2948"/>
                  </a:lnTo>
                  <a:cubicBezTo>
                    <a:pt x="6098" y="2955"/>
                    <a:pt x="6102" y="2969"/>
                    <a:pt x="6096" y="2981"/>
                  </a:cubicBezTo>
                  <a:cubicBezTo>
                    <a:pt x="6089" y="2993"/>
                    <a:pt x="6075" y="2997"/>
                    <a:pt x="6063" y="2991"/>
                  </a:cubicBezTo>
                  <a:lnTo>
                    <a:pt x="5391" y="2623"/>
                  </a:lnTo>
                  <a:cubicBezTo>
                    <a:pt x="5387" y="2620"/>
                    <a:pt x="5383" y="2617"/>
                    <a:pt x="5381" y="2613"/>
                  </a:cubicBezTo>
                  <a:lnTo>
                    <a:pt x="4709" y="1333"/>
                  </a:lnTo>
                  <a:lnTo>
                    <a:pt x="4711" y="1336"/>
                  </a:lnTo>
                  <a:lnTo>
                    <a:pt x="4039" y="440"/>
                  </a:lnTo>
                  <a:lnTo>
                    <a:pt x="4046" y="446"/>
                  </a:lnTo>
                  <a:lnTo>
                    <a:pt x="3374" y="46"/>
                  </a:lnTo>
                  <a:lnTo>
                    <a:pt x="3395" y="48"/>
                  </a:lnTo>
                  <a:lnTo>
                    <a:pt x="2723" y="304"/>
                  </a:lnTo>
                  <a:lnTo>
                    <a:pt x="2728" y="301"/>
                  </a:lnTo>
                  <a:lnTo>
                    <a:pt x="2055" y="782"/>
                  </a:lnTo>
                  <a:lnTo>
                    <a:pt x="1383" y="1214"/>
                  </a:lnTo>
                  <a:cubicBezTo>
                    <a:pt x="1382" y="1215"/>
                    <a:pt x="1380" y="1216"/>
                    <a:pt x="1378" y="1216"/>
                  </a:cubicBezTo>
                  <a:lnTo>
                    <a:pt x="706" y="1424"/>
                  </a:lnTo>
                  <a:lnTo>
                    <a:pt x="34" y="1632"/>
                  </a:lnTo>
                  <a:cubicBezTo>
                    <a:pt x="21" y="1636"/>
                    <a:pt x="7" y="1629"/>
                    <a:pt x="4" y="1617"/>
                  </a:cubicBezTo>
                  <a:cubicBezTo>
                    <a:pt x="0" y="1604"/>
                    <a:pt x="7" y="1590"/>
                    <a:pt x="19" y="1587"/>
                  </a:cubicBezTo>
                  <a:close/>
                </a:path>
              </a:pathLst>
            </a:custGeom>
            <a:solidFill>
              <a:srgbClr val="6E548D"/>
            </a:solidFill>
            <a:ln w="7938" cap="flat">
              <a:solidFill>
                <a:srgbClr val="6E548D"/>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64" name="Freeform 16"/>
            <p:cNvSpPr>
              <a:spLocks/>
            </p:cNvSpPr>
            <p:nvPr/>
          </p:nvSpPr>
          <p:spPr bwMode="auto">
            <a:xfrm>
              <a:off x="3316" y="2221"/>
              <a:ext cx="1794" cy="600"/>
            </a:xfrm>
            <a:custGeom>
              <a:avLst/>
              <a:gdLst/>
              <a:ahLst/>
              <a:cxnLst>
                <a:cxn ang="0">
                  <a:pos x="37" y="5"/>
                </a:cxn>
                <a:cxn ang="0">
                  <a:pos x="709" y="293"/>
                </a:cxn>
                <a:cxn ang="0">
                  <a:pos x="1379" y="501"/>
                </a:cxn>
                <a:cxn ang="0">
                  <a:pos x="1372" y="499"/>
                </a:cxn>
                <a:cxn ang="0">
                  <a:pos x="2044" y="515"/>
                </a:cxn>
                <a:cxn ang="0">
                  <a:pos x="2717" y="547"/>
                </a:cxn>
                <a:cxn ang="0">
                  <a:pos x="3389" y="596"/>
                </a:cxn>
                <a:cxn ang="0">
                  <a:pos x="3394" y="596"/>
                </a:cxn>
                <a:cxn ang="0">
                  <a:pos x="4066" y="788"/>
                </a:cxn>
                <a:cxn ang="0">
                  <a:pos x="4071" y="790"/>
                </a:cxn>
                <a:cxn ang="0">
                  <a:pos x="4743" y="1158"/>
                </a:cxn>
                <a:cxn ang="0">
                  <a:pos x="4748" y="1162"/>
                </a:cxn>
                <a:cxn ang="0">
                  <a:pos x="5420" y="1818"/>
                </a:cxn>
                <a:cxn ang="0">
                  <a:pos x="5410" y="1812"/>
                </a:cxn>
                <a:cxn ang="0">
                  <a:pos x="6082" y="1988"/>
                </a:cxn>
                <a:cxn ang="0">
                  <a:pos x="6099" y="2018"/>
                </a:cxn>
                <a:cxn ang="0">
                  <a:pos x="6069" y="2035"/>
                </a:cxn>
                <a:cxn ang="0">
                  <a:pos x="5397" y="1859"/>
                </a:cxn>
                <a:cxn ang="0">
                  <a:pos x="5387" y="1853"/>
                </a:cxn>
                <a:cxn ang="0">
                  <a:pos x="4715" y="1197"/>
                </a:cxn>
                <a:cxn ang="0">
                  <a:pos x="4720" y="1201"/>
                </a:cxn>
                <a:cxn ang="0">
                  <a:pos x="4048" y="833"/>
                </a:cxn>
                <a:cxn ang="0">
                  <a:pos x="4053" y="835"/>
                </a:cxn>
                <a:cxn ang="0">
                  <a:pos x="3381" y="643"/>
                </a:cxn>
                <a:cxn ang="0">
                  <a:pos x="3386" y="643"/>
                </a:cxn>
                <a:cxn ang="0">
                  <a:pos x="2714" y="595"/>
                </a:cxn>
                <a:cxn ang="0">
                  <a:pos x="2043" y="563"/>
                </a:cxn>
                <a:cxn ang="0">
                  <a:pos x="1371" y="547"/>
                </a:cxn>
                <a:cxn ang="0">
                  <a:pos x="1364" y="546"/>
                </a:cxn>
                <a:cxn ang="0">
                  <a:pos x="690" y="338"/>
                </a:cxn>
                <a:cxn ang="0">
                  <a:pos x="18" y="50"/>
                </a:cxn>
                <a:cxn ang="0">
                  <a:pos x="5" y="18"/>
                </a:cxn>
                <a:cxn ang="0">
                  <a:pos x="37" y="5"/>
                </a:cxn>
              </a:cxnLst>
              <a:rect l="0" t="0" r="r" b="b"/>
              <a:pathLst>
                <a:path w="6102" h="2038">
                  <a:moveTo>
                    <a:pt x="37" y="5"/>
                  </a:moveTo>
                  <a:lnTo>
                    <a:pt x="709" y="293"/>
                  </a:lnTo>
                  <a:lnTo>
                    <a:pt x="1379" y="501"/>
                  </a:lnTo>
                  <a:lnTo>
                    <a:pt x="1372" y="499"/>
                  </a:lnTo>
                  <a:lnTo>
                    <a:pt x="2044" y="515"/>
                  </a:lnTo>
                  <a:lnTo>
                    <a:pt x="2717" y="547"/>
                  </a:lnTo>
                  <a:lnTo>
                    <a:pt x="3389" y="596"/>
                  </a:lnTo>
                  <a:cubicBezTo>
                    <a:pt x="3391" y="596"/>
                    <a:pt x="3392" y="596"/>
                    <a:pt x="3394" y="596"/>
                  </a:cubicBezTo>
                  <a:lnTo>
                    <a:pt x="4066" y="788"/>
                  </a:lnTo>
                  <a:cubicBezTo>
                    <a:pt x="4068" y="789"/>
                    <a:pt x="4069" y="790"/>
                    <a:pt x="4071" y="790"/>
                  </a:cubicBezTo>
                  <a:lnTo>
                    <a:pt x="4743" y="1158"/>
                  </a:lnTo>
                  <a:cubicBezTo>
                    <a:pt x="4745" y="1159"/>
                    <a:pt x="4747" y="1161"/>
                    <a:pt x="4748" y="1162"/>
                  </a:cubicBezTo>
                  <a:lnTo>
                    <a:pt x="5420" y="1818"/>
                  </a:lnTo>
                  <a:lnTo>
                    <a:pt x="5410" y="1812"/>
                  </a:lnTo>
                  <a:lnTo>
                    <a:pt x="6082" y="1988"/>
                  </a:lnTo>
                  <a:cubicBezTo>
                    <a:pt x="6094" y="1992"/>
                    <a:pt x="6102" y="2005"/>
                    <a:pt x="6099" y="2018"/>
                  </a:cubicBezTo>
                  <a:cubicBezTo>
                    <a:pt x="6095" y="2030"/>
                    <a:pt x="6082" y="2038"/>
                    <a:pt x="6069" y="2035"/>
                  </a:cubicBezTo>
                  <a:lnTo>
                    <a:pt x="5397" y="1859"/>
                  </a:lnTo>
                  <a:cubicBezTo>
                    <a:pt x="5393" y="1858"/>
                    <a:pt x="5390" y="1856"/>
                    <a:pt x="5387" y="1853"/>
                  </a:cubicBezTo>
                  <a:lnTo>
                    <a:pt x="4715" y="1197"/>
                  </a:lnTo>
                  <a:lnTo>
                    <a:pt x="4720" y="1201"/>
                  </a:lnTo>
                  <a:lnTo>
                    <a:pt x="4048" y="833"/>
                  </a:lnTo>
                  <a:lnTo>
                    <a:pt x="4053" y="835"/>
                  </a:lnTo>
                  <a:lnTo>
                    <a:pt x="3381" y="643"/>
                  </a:lnTo>
                  <a:lnTo>
                    <a:pt x="3386" y="643"/>
                  </a:lnTo>
                  <a:lnTo>
                    <a:pt x="2714" y="595"/>
                  </a:lnTo>
                  <a:lnTo>
                    <a:pt x="2043" y="563"/>
                  </a:lnTo>
                  <a:lnTo>
                    <a:pt x="1371" y="547"/>
                  </a:lnTo>
                  <a:cubicBezTo>
                    <a:pt x="1369" y="547"/>
                    <a:pt x="1366" y="547"/>
                    <a:pt x="1364" y="546"/>
                  </a:cubicBezTo>
                  <a:lnTo>
                    <a:pt x="690" y="338"/>
                  </a:lnTo>
                  <a:lnTo>
                    <a:pt x="18" y="50"/>
                  </a:lnTo>
                  <a:cubicBezTo>
                    <a:pt x="6" y="44"/>
                    <a:pt x="0" y="30"/>
                    <a:pt x="5" y="18"/>
                  </a:cubicBezTo>
                  <a:cubicBezTo>
                    <a:pt x="11" y="6"/>
                    <a:pt x="25" y="0"/>
                    <a:pt x="37" y="5"/>
                  </a:cubicBezTo>
                  <a:close/>
                </a:path>
              </a:pathLst>
            </a:custGeom>
            <a:solidFill>
              <a:srgbClr val="3D96AE"/>
            </a:solidFill>
            <a:ln w="7938" cap="flat">
              <a:solidFill>
                <a:srgbClr val="3D96AE"/>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65" name="Freeform 17"/>
            <p:cNvSpPr>
              <a:spLocks/>
            </p:cNvSpPr>
            <p:nvPr/>
          </p:nvSpPr>
          <p:spPr bwMode="auto">
            <a:xfrm>
              <a:off x="3317" y="2345"/>
              <a:ext cx="1792" cy="310"/>
            </a:xfrm>
            <a:custGeom>
              <a:avLst/>
              <a:gdLst/>
              <a:ahLst/>
              <a:cxnLst>
                <a:cxn ang="0">
                  <a:pos x="24" y="304"/>
                </a:cxn>
                <a:cxn ang="0">
                  <a:pos x="696" y="304"/>
                </a:cxn>
                <a:cxn ang="0">
                  <a:pos x="1366" y="241"/>
                </a:cxn>
                <a:cxn ang="0">
                  <a:pos x="2037" y="129"/>
                </a:cxn>
                <a:cxn ang="0">
                  <a:pos x="2710" y="65"/>
                </a:cxn>
                <a:cxn ang="0">
                  <a:pos x="3382" y="1"/>
                </a:cxn>
                <a:cxn ang="0">
                  <a:pos x="3387" y="1"/>
                </a:cxn>
                <a:cxn ang="0">
                  <a:pos x="4059" y="81"/>
                </a:cxn>
                <a:cxn ang="0">
                  <a:pos x="4066" y="83"/>
                </a:cxn>
                <a:cxn ang="0">
                  <a:pos x="4738" y="387"/>
                </a:cxn>
                <a:cxn ang="0">
                  <a:pos x="4744" y="390"/>
                </a:cxn>
                <a:cxn ang="0">
                  <a:pos x="5416" y="966"/>
                </a:cxn>
                <a:cxn ang="0">
                  <a:pos x="5402" y="961"/>
                </a:cxn>
                <a:cxn ang="0">
                  <a:pos x="6074" y="1009"/>
                </a:cxn>
                <a:cxn ang="0">
                  <a:pos x="6096" y="1034"/>
                </a:cxn>
                <a:cxn ang="0">
                  <a:pos x="6071" y="1056"/>
                </a:cxn>
                <a:cxn ang="0">
                  <a:pos x="5399" y="1008"/>
                </a:cxn>
                <a:cxn ang="0">
                  <a:pos x="5385" y="1003"/>
                </a:cxn>
                <a:cxn ang="0">
                  <a:pos x="4713" y="427"/>
                </a:cxn>
                <a:cxn ang="0">
                  <a:pos x="4719" y="430"/>
                </a:cxn>
                <a:cxn ang="0">
                  <a:pos x="4047" y="126"/>
                </a:cxn>
                <a:cxn ang="0">
                  <a:pos x="4054" y="128"/>
                </a:cxn>
                <a:cxn ang="0">
                  <a:pos x="3382" y="48"/>
                </a:cxn>
                <a:cxn ang="0">
                  <a:pos x="3387" y="48"/>
                </a:cxn>
                <a:cxn ang="0">
                  <a:pos x="2715" y="112"/>
                </a:cxn>
                <a:cxn ang="0">
                  <a:pos x="2044" y="176"/>
                </a:cxn>
                <a:cxn ang="0">
                  <a:pos x="1371" y="288"/>
                </a:cxn>
                <a:cxn ang="0">
                  <a:pos x="696" y="352"/>
                </a:cxn>
                <a:cxn ang="0">
                  <a:pos x="24" y="352"/>
                </a:cxn>
                <a:cxn ang="0">
                  <a:pos x="0" y="328"/>
                </a:cxn>
                <a:cxn ang="0">
                  <a:pos x="24" y="304"/>
                </a:cxn>
              </a:cxnLst>
              <a:rect l="0" t="0" r="r" b="b"/>
              <a:pathLst>
                <a:path w="6097" h="1057">
                  <a:moveTo>
                    <a:pt x="24" y="304"/>
                  </a:moveTo>
                  <a:lnTo>
                    <a:pt x="696" y="304"/>
                  </a:lnTo>
                  <a:lnTo>
                    <a:pt x="1366" y="241"/>
                  </a:lnTo>
                  <a:lnTo>
                    <a:pt x="2037" y="129"/>
                  </a:lnTo>
                  <a:lnTo>
                    <a:pt x="2710" y="65"/>
                  </a:lnTo>
                  <a:lnTo>
                    <a:pt x="3382" y="1"/>
                  </a:lnTo>
                  <a:cubicBezTo>
                    <a:pt x="3384" y="0"/>
                    <a:pt x="3386" y="0"/>
                    <a:pt x="3387" y="1"/>
                  </a:cubicBezTo>
                  <a:lnTo>
                    <a:pt x="4059" y="81"/>
                  </a:lnTo>
                  <a:cubicBezTo>
                    <a:pt x="4062" y="81"/>
                    <a:pt x="4064" y="82"/>
                    <a:pt x="4066" y="83"/>
                  </a:cubicBezTo>
                  <a:lnTo>
                    <a:pt x="4738" y="387"/>
                  </a:lnTo>
                  <a:cubicBezTo>
                    <a:pt x="4740" y="388"/>
                    <a:pt x="4742" y="389"/>
                    <a:pt x="4744" y="390"/>
                  </a:cubicBezTo>
                  <a:lnTo>
                    <a:pt x="5416" y="966"/>
                  </a:lnTo>
                  <a:lnTo>
                    <a:pt x="5402" y="961"/>
                  </a:lnTo>
                  <a:lnTo>
                    <a:pt x="6074" y="1009"/>
                  </a:lnTo>
                  <a:cubicBezTo>
                    <a:pt x="6087" y="1009"/>
                    <a:pt x="6097" y="1021"/>
                    <a:pt x="6096" y="1034"/>
                  </a:cubicBezTo>
                  <a:cubicBezTo>
                    <a:pt x="6095" y="1047"/>
                    <a:pt x="6084" y="1057"/>
                    <a:pt x="6071" y="1056"/>
                  </a:cubicBezTo>
                  <a:lnTo>
                    <a:pt x="5399" y="1008"/>
                  </a:lnTo>
                  <a:cubicBezTo>
                    <a:pt x="5394" y="1008"/>
                    <a:pt x="5389" y="1006"/>
                    <a:pt x="5385" y="1003"/>
                  </a:cubicBezTo>
                  <a:lnTo>
                    <a:pt x="4713" y="427"/>
                  </a:lnTo>
                  <a:lnTo>
                    <a:pt x="4719" y="430"/>
                  </a:lnTo>
                  <a:lnTo>
                    <a:pt x="4047" y="126"/>
                  </a:lnTo>
                  <a:lnTo>
                    <a:pt x="4054" y="128"/>
                  </a:lnTo>
                  <a:lnTo>
                    <a:pt x="3382" y="48"/>
                  </a:lnTo>
                  <a:lnTo>
                    <a:pt x="3387" y="48"/>
                  </a:lnTo>
                  <a:lnTo>
                    <a:pt x="2715" y="112"/>
                  </a:lnTo>
                  <a:lnTo>
                    <a:pt x="2044" y="176"/>
                  </a:lnTo>
                  <a:lnTo>
                    <a:pt x="1371" y="288"/>
                  </a:lnTo>
                  <a:lnTo>
                    <a:pt x="696" y="352"/>
                  </a:lnTo>
                  <a:lnTo>
                    <a:pt x="24" y="352"/>
                  </a:lnTo>
                  <a:cubicBezTo>
                    <a:pt x="11" y="352"/>
                    <a:pt x="0" y="342"/>
                    <a:pt x="0" y="328"/>
                  </a:cubicBezTo>
                  <a:cubicBezTo>
                    <a:pt x="0" y="315"/>
                    <a:pt x="11" y="304"/>
                    <a:pt x="24" y="304"/>
                  </a:cubicBezTo>
                  <a:close/>
                </a:path>
              </a:pathLst>
            </a:custGeom>
            <a:solidFill>
              <a:srgbClr val="DA8137"/>
            </a:solidFill>
            <a:ln w="7938" cap="flat">
              <a:solidFill>
                <a:srgbClr val="DA8137"/>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66" name="Rectangle 18"/>
            <p:cNvSpPr>
              <a:spLocks noChangeArrowheads="1"/>
            </p:cNvSpPr>
            <p:nvPr/>
          </p:nvSpPr>
          <p:spPr bwMode="auto">
            <a:xfrm>
              <a:off x="4369" y="3317"/>
              <a:ext cx="47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Forestry and </a:t>
              </a:r>
              <a:endParaRPr kumimoji="0" lang="en-US" sz="1800" b="0" i="0" u="none" strike="noStrike" cap="none" normalizeH="0" baseline="0" smtClean="0">
                <a:ln>
                  <a:noFill/>
                </a:ln>
                <a:solidFill>
                  <a:schemeClr val="tx1"/>
                </a:solidFill>
                <a:effectLst/>
                <a:latin typeface="Arial" pitchFamily="34" charset="0"/>
              </a:endParaRPr>
            </a:p>
          </p:txBody>
        </p:sp>
        <p:sp>
          <p:nvSpPr>
            <p:cNvPr id="2067" name="Rectangle 19"/>
            <p:cNvSpPr>
              <a:spLocks noChangeArrowheads="1"/>
            </p:cNvSpPr>
            <p:nvPr/>
          </p:nvSpPr>
          <p:spPr bwMode="auto">
            <a:xfrm>
              <a:off x="4458" y="3415"/>
              <a:ext cx="283" cy="12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logging</a:t>
              </a:r>
              <a:endParaRPr kumimoji="0" lang="en-US" sz="1800" b="0" i="0" u="none" strike="noStrike" cap="none" normalizeH="0" baseline="0" smtClean="0">
                <a:ln>
                  <a:noFill/>
                </a:ln>
                <a:solidFill>
                  <a:schemeClr val="tx1"/>
                </a:solidFill>
                <a:effectLst/>
                <a:latin typeface="Arial" pitchFamily="34" charset="0"/>
              </a:endParaRPr>
            </a:p>
          </p:txBody>
        </p:sp>
        <p:sp>
          <p:nvSpPr>
            <p:cNvPr id="2068" name="Rectangle 20"/>
            <p:cNvSpPr>
              <a:spLocks noChangeArrowheads="1"/>
            </p:cNvSpPr>
            <p:nvPr/>
          </p:nvSpPr>
          <p:spPr bwMode="auto">
            <a:xfrm>
              <a:off x="3775" y="2533"/>
              <a:ext cx="254"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Paper </a:t>
              </a:r>
              <a:endParaRPr kumimoji="0" lang="en-US" sz="1800" b="0" i="0" u="none" strike="noStrike" cap="none" normalizeH="0" baseline="0" smtClean="0">
                <a:ln>
                  <a:noFill/>
                </a:ln>
                <a:solidFill>
                  <a:schemeClr val="tx1"/>
                </a:solidFill>
                <a:effectLst/>
                <a:latin typeface="Arial" pitchFamily="34" charset="0"/>
              </a:endParaRPr>
            </a:p>
          </p:txBody>
        </p:sp>
        <p:sp>
          <p:nvSpPr>
            <p:cNvPr id="2069" name="Rectangle 21"/>
            <p:cNvSpPr>
              <a:spLocks noChangeArrowheads="1"/>
            </p:cNvSpPr>
            <p:nvPr/>
          </p:nvSpPr>
          <p:spPr bwMode="auto">
            <a:xfrm>
              <a:off x="3629" y="2632"/>
              <a:ext cx="531"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manufacturing</a:t>
              </a:r>
              <a:endParaRPr kumimoji="0" lang="en-US" sz="1800" b="0" i="0" u="none" strike="noStrike" cap="none" normalizeH="0" baseline="0" smtClean="0">
                <a:ln>
                  <a:noFill/>
                </a:ln>
                <a:solidFill>
                  <a:schemeClr val="tx1"/>
                </a:solidFill>
                <a:effectLst/>
                <a:latin typeface="Arial" pitchFamily="34" charset="0"/>
              </a:endParaRPr>
            </a:p>
          </p:txBody>
        </p:sp>
        <p:sp>
          <p:nvSpPr>
            <p:cNvPr id="2070" name="Rectangle 22"/>
            <p:cNvSpPr>
              <a:spLocks noChangeArrowheads="1"/>
            </p:cNvSpPr>
            <p:nvPr/>
          </p:nvSpPr>
          <p:spPr bwMode="auto">
            <a:xfrm>
              <a:off x="5015" y="2900"/>
              <a:ext cx="263" cy="12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Wood </a:t>
              </a:r>
              <a:endParaRPr kumimoji="0" lang="en-US" sz="1800" b="0" i="0" u="none" strike="noStrike" cap="none" normalizeH="0" baseline="0" smtClean="0">
                <a:ln>
                  <a:noFill/>
                </a:ln>
                <a:solidFill>
                  <a:schemeClr val="tx1"/>
                </a:solidFill>
                <a:effectLst/>
                <a:latin typeface="Arial" pitchFamily="34" charset="0"/>
              </a:endParaRPr>
            </a:p>
          </p:txBody>
        </p:sp>
        <p:sp>
          <p:nvSpPr>
            <p:cNvPr id="2071" name="Rectangle 23"/>
            <p:cNvSpPr>
              <a:spLocks noChangeArrowheads="1"/>
            </p:cNvSpPr>
            <p:nvPr/>
          </p:nvSpPr>
          <p:spPr bwMode="auto">
            <a:xfrm>
              <a:off x="4869" y="2999"/>
              <a:ext cx="531"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manufacturing</a:t>
              </a:r>
              <a:endParaRPr kumimoji="0" lang="en-US" sz="1800" b="0" i="0" u="none" strike="noStrike" cap="none" normalizeH="0" baseline="0" smtClean="0">
                <a:ln>
                  <a:noFill/>
                </a:ln>
                <a:solidFill>
                  <a:schemeClr val="tx1"/>
                </a:solidFill>
                <a:effectLst/>
                <a:latin typeface="Arial" pitchFamily="34" charset="0"/>
              </a:endParaRPr>
            </a:p>
          </p:txBody>
        </p:sp>
        <p:sp>
          <p:nvSpPr>
            <p:cNvPr id="2072" name="Rectangle 24"/>
            <p:cNvSpPr>
              <a:spLocks noChangeArrowheads="1"/>
            </p:cNvSpPr>
            <p:nvPr/>
          </p:nvSpPr>
          <p:spPr bwMode="auto">
            <a:xfrm>
              <a:off x="4744" y="1586"/>
              <a:ext cx="428" cy="12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Residential </a:t>
              </a:r>
              <a:endParaRPr kumimoji="0" lang="en-US" sz="1800" b="0" i="0" u="none" strike="noStrike" cap="none" normalizeH="0" baseline="0" smtClean="0">
                <a:ln>
                  <a:noFill/>
                </a:ln>
                <a:solidFill>
                  <a:schemeClr val="tx1"/>
                </a:solidFill>
                <a:effectLst/>
                <a:latin typeface="Arial" pitchFamily="34" charset="0"/>
              </a:endParaRPr>
            </a:p>
          </p:txBody>
        </p:sp>
        <p:sp>
          <p:nvSpPr>
            <p:cNvPr id="2073" name="Rectangle 25"/>
            <p:cNvSpPr>
              <a:spLocks noChangeArrowheads="1"/>
            </p:cNvSpPr>
            <p:nvPr/>
          </p:nvSpPr>
          <p:spPr bwMode="auto">
            <a:xfrm>
              <a:off x="4720" y="1685"/>
              <a:ext cx="461"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construction</a:t>
              </a:r>
              <a:endParaRPr kumimoji="0" lang="en-US" sz="1800" b="0" i="0" u="none" strike="noStrike" cap="none" normalizeH="0" baseline="0" smtClean="0">
                <a:ln>
                  <a:noFill/>
                </a:ln>
                <a:solidFill>
                  <a:schemeClr val="tx1"/>
                </a:solidFill>
                <a:effectLst/>
                <a:latin typeface="Arial" pitchFamily="34" charset="0"/>
              </a:endParaRPr>
            </a:p>
          </p:txBody>
        </p:sp>
        <p:sp>
          <p:nvSpPr>
            <p:cNvPr id="2074" name="Rectangle 26"/>
            <p:cNvSpPr>
              <a:spLocks noChangeArrowheads="1"/>
            </p:cNvSpPr>
            <p:nvPr/>
          </p:nvSpPr>
          <p:spPr bwMode="auto">
            <a:xfrm>
              <a:off x="3482" y="2008"/>
              <a:ext cx="51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Furniture and </a:t>
              </a:r>
              <a:endParaRPr kumimoji="0" lang="en-US" sz="1800" b="0" i="0" u="none" strike="noStrike" cap="none" normalizeH="0" baseline="0" smtClean="0">
                <a:ln>
                  <a:noFill/>
                </a:ln>
                <a:solidFill>
                  <a:schemeClr val="tx1"/>
                </a:solidFill>
                <a:effectLst/>
                <a:latin typeface="Arial" pitchFamily="34" charset="0"/>
              </a:endParaRPr>
            </a:p>
          </p:txBody>
        </p:sp>
        <p:sp>
          <p:nvSpPr>
            <p:cNvPr id="2075" name="Rectangle 27"/>
            <p:cNvSpPr>
              <a:spLocks noChangeArrowheads="1"/>
            </p:cNvSpPr>
            <p:nvPr/>
          </p:nvSpPr>
          <p:spPr bwMode="auto">
            <a:xfrm>
              <a:off x="3450" y="2102"/>
              <a:ext cx="5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related product </a:t>
              </a:r>
              <a:endParaRPr kumimoji="0" lang="en-US" sz="1800" b="0" i="0" u="none" strike="noStrike" cap="none" normalizeH="0" baseline="0" smtClean="0">
                <a:ln>
                  <a:noFill/>
                </a:ln>
                <a:solidFill>
                  <a:schemeClr val="tx1"/>
                </a:solidFill>
                <a:effectLst/>
                <a:latin typeface="Arial" pitchFamily="34" charset="0"/>
              </a:endParaRPr>
            </a:p>
          </p:txBody>
        </p:sp>
        <p:sp>
          <p:nvSpPr>
            <p:cNvPr id="2076" name="Rectangle 28"/>
            <p:cNvSpPr>
              <a:spLocks noChangeArrowheads="1"/>
            </p:cNvSpPr>
            <p:nvPr/>
          </p:nvSpPr>
          <p:spPr bwMode="auto">
            <a:xfrm>
              <a:off x="3464" y="2191"/>
              <a:ext cx="531"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manufacturing</a:t>
              </a:r>
              <a:endParaRPr kumimoji="0" lang="en-US" sz="1800" b="0" i="0" u="none" strike="noStrike" cap="none" normalizeH="0" baseline="0" smtClean="0">
                <a:ln>
                  <a:noFill/>
                </a:ln>
                <a:solidFill>
                  <a:schemeClr val="tx1"/>
                </a:solidFill>
                <a:effectLst/>
                <a:latin typeface="Arial" pitchFamily="34" charset="0"/>
              </a:endParaRPr>
            </a:p>
          </p:txBody>
        </p:sp>
        <p:sp>
          <p:nvSpPr>
            <p:cNvPr id="2077" name="Rectangle 29"/>
            <p:cNvSpPr>
              <a:spLocks noChangeArrowheads="1"/>
            </p:cNvSpPr>
            <p:nvPr/>
          </p:nvSpPr>
          <p:spPr bwMode="auto">
            <a:xfrm>
              <a:off x="4910" y="2413"/>
              <a:ext cx="512" cy="12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Furniture and </a:t>
              </a:r>
              <a:endParaRPr kumimoji="0" lang="en-US" sz="1800" b="0" i="0" u="none" strike="noStrike" cap="none" normalizeH="0" baseline="0" smtClean="0">
                <a:ln>
                  <a:noFill/>
                </a:ln>
                <a:solidFill>
                  <a:schemeClr val="tx1"/>
                </a:solidFill>
                <a:effectLst/>
                <a:latin typeface="Arial" pitchFamily="34" charset="0"/>
              </a:endParaRPr>
            </a:p>
          </p:txBody>
        </p:sp>
        <p:sp>
          <p:nvSpPr>
            <p:cNvPr id="2078" name="Rectangle 30"/>
            <p:cNvSpPr>
              <a:spLocks noChangeArrowheads="1"/>
            </p:cNvSpPr>
            <p:nvPr/>
          </p:nvSpPr>
          <p:spPr bwMode="auto">
            <a:xfrm>
              <a:off x="4929" y="2513"/>
              <a:ext cx="45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home stores</a:t>
              </a:r>
              <a:endParaRPr kumimoji="0" lang="en-US" sz="1800" b="0" i="0" u="none" strike="noStrike" cap="none" normalizeH="0" baseline="0" smtClean="0">
                <a:ln>
                  <a:noFill/>
                </a:ln>
                <a:solidFill>
                  <a:schemeClr val="tx1"/>
                </a:solidFill>
                <a:effectLst/>
                <a:latin typeface="Arial" pitchFamily="34" charset="0"/>
              </a:endParaRPr>
            </a:p>
          </p:txBody>
        </p:sp>
        <p:sp>
          <p:nvSpPr>
            <p:cNvPr id="2079" name="Rectangle 31"/>
            <p:cNvSpPr>
              <a:spLocks noChangeArrowheads="1"/>
            </p:cNvSpPr>
            <p:nvPr/>
          </p:nvSpPr>
          <p:spPr bwMode="auto">
            <a:xfrm>
              <a:off x="3080" y="3494"/>
              <a:ext cx="6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2080" name="Rectangle 32"/>
            <p:cNvSpPr>
              <a:spLocks noChangeArrowheads="1"/>
            </p:cNvSpPr>
            <p:nvPr/>
          </p:nvSpPr>
          <p:spPr bwMode="auto">
            <a:xfrm>
              <a:off x="3023" y="3085"/>
              <a:ext cx="183" cy="12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200 </a:t>
              </a:r>
              <a:endParaRPr kumimoji="0" lang="en-US" sz="1800" b="0" i="0" u="none" strike="noStrike" cap="none" normalizeH="0" baseline="0" smtClean="0">
                <a:ln>
                  <a:noFill/>
                </a:ln>
                <a:solidFill>
                  <a:schemeClr val="tx1"/>
                </a:solidFill>
                <a:effectLst/>
                <a:latin typeface="Arial" pitchFamily="34" charset="0"/>
              </a:endParaRPr>
            </a:p>
          </p:txBody>
        </p:sp>
        <p:sp>
          <p:nvSpPr>
            <p:cNvPr id="2081" name="Rectangle 33"/>
            <p:cNvSpPr>
              <a:spLocks noChangeArrowheads="1"/>
            </p:cNvSpPr>
            <p:nvPr/>
          </p:nvSpPr>
          <p:spPr bwMode="auto">
            <a:xfrm>
              <a:off x="3023" y="2677"/>
              <a:ext cx="183"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400 </a:t>
              </a:r>
              <a:endParaRPr kumimoji="0" lang="en-US" sz="1800" b="0" i="0" u="none" strike="noStrike" cap="none" normalizeH="0" baseline="0" smtClean="0">
                <a:ln>
                  <a:noFill/>
                </a:ln>
                <a:solidFill>
                  <a:schemeClr val="tx1"/>
                </a:solidFill>
                <a:effectLst/>
                <a:latin typeface="Arial" pitchFamily="34" charset="0"/>
              </a:endParaRPr>
            </a:p>
          </p:txBody>
        </p:sp>
        <p:sp>
          <p:nvSpPr>
            <p:cNvPr id="2082" name="Rectangle 34"/>
            <p:cNvSpPr>
              <a:spLocks noChangeArrowheads="1"/>
            </p:cNvSpPr>
            <p:nvPr/>
          </p:nvSpPr>
          <p:spPr bwMode="auto">
            <a:xfrm>
              <a:off x="3023" y="2268"/>
              <a:ext cx="183" cy="12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600 </a:t>
              </a:r>
              <a:endParaRPr kumimoji="0" lang="en-US" sz="1800" b="0" i="0" u="none" strike="noStrike" cap="none" normalizeH="0" baseline="0" smtClean="0">
                <a:ln>
                  <a:noFill/>
                </a:ln>
                <a:solidFill>
                  <a:schemeClr val="tx1"/>
                </a:solidFill>
                <a:effectLst/>
                <a:latin typeface="Arial" pitchFamily="34" charset="0"/>
              </a:endParaRPr>
            </a:p>
          </p:txBody>
        </p:sp>
        <p:sp>
          <p:nvSpPr>
            <p:cNvPr id="2083" name="Rectangle 35"/>
            <p:cNvSpPr>
              <a:spLocks noChangeArrowheads="1"/>
            </p:cNvSpPr>
            <p:nvPr/>
          </p:nvSpPr>
          <p:spPr bwMode="auto">
            <a:xfrm>
              <a:off x="3023" y="1860"/>
              <a:ext cx="183"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800 </a:t>
              </a:r>
              <a:endParaRPr kumimoji="0" lang="en-US" sz="1800" b="0" i="0" u="none" strike="noStrike" cap="none" normalizeH="0" baseline="0" smtClean="0">
                <a:ln>
                  <a:noFill/>
                </a:ln>
                <a:solidFill>
                  <a:schemeClr val="tx1"/>
                </a:solidFill>
                <a:effectLst/>
                <a:latin typeface="Arial" pitchFamily="34" charset="0"/>
              </a:endParaRPr>
            </a:p>
          </p:txBody>
        </p:sp>
        <p:sp>
          <p:nvSpPr>
            <p:cNvPr id="2084" name="Rectangle 36"/>
            <p:cNvSpPr>
              <a:spLocks noChangeArrowheads="1"/>
            </p:cNvSpPr>
            <p:nvPr/>
          </p:nvSpPr>
          <p:spPr bwMode="auto">
            <a:xfrm>
              <a:off x="2966" y="1451"/>
              <a:ext cx="24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1,000 </a:t>
              </a:r>
              <a:endParaRPr kumimoji="0" lang="en-US" sz="1800" b="0" i="0" u="none" strike="noStrike" cap="none" normalizeH="0" baseline="0" smtClean="0">
                <a:ln>
                  <a:noFill/>
                </a:ln>
                <a:solidFill>
                  <a:schemeClr val="tx1"/>
                </a:solidFill>
                <a:effectLst/>
                <a:latin typeface="Arial" pitchFamily="34" charset="0"/>
              </a:endParaRPr>
            </a:p>
          </p:txBody>
        </p:sp>
        <p:sp>
          <p:nvSpPr>
            <p:cNvPr id="2085" name="Rectangle 37"/>
            <p:cNvSpPr>
              <a:spLocks noChangeArrowheads="1"/>
            </p:cNvSpPr>
            <p:nvPr/>
          </p:nvSpPr>
          <p:spPr bwMode="auto">
            <a:xfrm>
              <a:off x="2966" y="1042"/>
              <a:ext cx="245" cy="12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Calibri" pitchFamily="34" charset="0"/>
                </a:rPr>
                <a:t>1,200 </a:t>
              </a:r>
              <a:endParaRPr kumimoji="0" lang="en-US" sz="1800" b="0" i="0" u="none" strike="noStrike" cap="none" normalizeH="0" baseline="0" smtClean="0">
                <a:ln>
                  <a:noFill/>
                </a:ln>
                <a:solidFill>
                  <a:schemeClr val="tx1"/>
                </a:solidFill>
                <a:effectLst/>
                <a:latin typeface="Arial" pitchFamily="34" charset="0"/>
              </a:endParaRPr>
            </a:p>
          </p:txBody>
        </p:sp>
        <p:sp>
          <p:nvSpPr>
            <p:cNvPr id="2086" name="Rectangle 38"/>
            <p:cNvSpPr>
              <a:spLocks noChangeArrowheads="1"/>
            </p:cNvSpPr>
            <p:nvPr/>
          </p:nvSpPr>
          <p:spPr bwMode="auto">
            <a:xfrm>
              <a:off x="3247" y="3592"/>
              <a:ext cx="20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2001</a:t>
              </a:r>
              <a:endParaRPr kumimoji="0" lang="en-US" sz="1800" b="0" i="0" u="none" strike="noStrike" cap="none" normalizeH="0" baseline="0" smtClean="0">
                <a:ln>
                  <a:noFill/>
                </a:ln>
                <a:solidFill>
                  <a:schemeClr val="tx1"/>
                </a:solidFill>
                <a:effectLst/>
                <a:latin typeface="Arial" pitchFamily="34" charset="0"/>
              </a:endParaRPr>
            </a:p>
          </p:txBody>
        </p:sp>
        <p:sp>
          <p:nvSpPr>
            <p:cNvPr id="2087" name="Rectangle 39"/>
            <p:cNvSpPr>
              <a:spLocks noChangeArrowheads="1"/>
            </p:cNvSpPr>
            <p:nvPr/>
          </p:nvSpPr>
          <p:spPr bwMode="auto">
            <a:xfrm>
              <a:off x="3642" y="3592"/>
              <a:ext cx="20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2003</a:t>
              </a:r>
              <a:endParaRPr kumimoji="0" lang="en-US" sz="1800" b="0" i="0" u="none" strike="noStrike" cap="none" normalizeH="0" baseline="0" smtClean="0">
                <a:ln>
                  <a:noFill/>
                </a:ln>
                <a:solidFill>
                  <a:schemeClr val="tx1"/>
                </a:solidFill>
                <a:effectLst/>
                <a:latin typeface="Arial" pitchFamily="34" charset="0"/>
              </a:endParaRPr>
            </a:p>
          </p:txBody>
        </p:sp>
        <p:sp>
          <p:nvSpPr>
            <p:cNvPr id="2088" name="Rectangle 40"/>
            <p:cNvSpPr>
              <a:spLocks noChangeArrowheads="1"/>
            </p:cNvSpPr>
            <p:nvPr/>
          </p:nvSpPr>
          <p:spPr bwMode="auto">
            <a:xfrm>
              <a:off x="4037" y="3592"/>
              <a:ext cx="20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2005</a:t>
              </a:r>
              <a:endParaRPr kumimoji="0" lang="en-US" sz="1800" b="0" i="0" u="none" strike="noStrike" cap="none" normalizeH="0" baseline="0" smtClean="0">
                <a:ln>
                  <a:noFill/>
                </a:ln>
                <a:solidFill>
                  <a:schemeClr val="tx1"/>
                </a:solidFill>
                <a:effectLst/>
                <a:latin typeface="Arial" pitchFamily="34" charset="0"/>
              </a:endParaRPr>
            </a:p>
          </p:txBody>
        </p:sp>
        <p:sp>
          <p:nvSpPr>
            <p:cNvPr id="2089" name="Rectangle 41"/>
            <p:cNvSpPr>
              <a:spLocks noChangeArrowheads="1"/>
            </p:cNvSpPr>
            <p:nvPr/>
          </p:nvSpPr>
          <p:spPr bwMode="auto">
            <a:xfrm>
              <a:off x="4432" y="3592"/>
              <a:ext cx="20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2007</a:t>
              </a:r>
              <a:endParaRPr kumimoji="0" lang="en-US" sz="1800" b="0" i="0" u="none" strike="noStrike" cap="none" normalizeH="0" baseline="0" smtClean="0">
                <a:ln>
                  <a:noFill/>
                </a:ln>
                <a:solidFill>
                  <a:schemeClr val="tx1"/>
                </a:solidFill>
                <a:effectLst/>
                <a:latin typeface="Arial" pitchFamily="34" charset="0"/>
              </a:endParaRPr>
            </a:p>
          </p:txBody>
        </p:sp>
        <p:sp>
          <p:nvSpPr>
            <p:cNvPr id="2090" name="Rectangle 42"/>
            <p:cNvSpPr>
              <a:spLocks noChangeArrowheads="1"/>
            </p:cNvSpPr>
            <p:nvPr/>
          </p:nvSpPr>
          <p:spPr bwMode="auto">
            <a:xfrm>
              <a:off x="4827" y="3592"/>
              <a:ext cx="20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2009</a:t>
              </a:r>
              <a:endParaRPr kumimoji="0" lang="en-US" sz="1800" b="0" i="0" u="none" strike="noStrike" cap="none" normalizeH="0" baseline="0" smtClean="0">
                <a:ln>
                  <a:noFill/>
                </a:ln>
                <a:solidFill>
                  <a:schemeClr val="tx1"/>
                </a:solidFill>
                <a:effectLst/>
                <a:latin typeface="Arial" pitchFamily="34" charset="0"/>
              </a:endParaRPr>
            </a:p>
          </p:txBody>
        </p:sp>
        <p:sp>
          <p:nvSpPr>
            <p:cNvPr id="2091" name="Rectangle 43"/>
            <p:cNvSpPr>
              <a:spLocks noChangeArrowheads="1"/>
            </p:cNvSpPr>
            <p:nvPr/>
          </p:nvSpPr>
          <p:spPr bwMode="auto">
            <a:xfrm>
              <a:off x="5222" y="3592"/>
              <a:ext cx="20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000000"/>
                  </a:solidFill>
                  <a:effectLst/>
                  <a:latin typeface="Calibri" pitchFamily="34" charset="0"/>
                </a:rPr>
                <a:t>2011</a:t>
              </a:r>
              <a:endParaRPr kumimoji="0" lang="en-US" sz="1800" b="0" i="0" u="none" strike="noStrike" cap="none" normalizeH="0" baseline="0" smtClean="0">
                <a:ln>
                  <a:noFill/>
                </a:ln>
                <a:solidFill>
                  <a:schemeClr val="tx1"/>
                </a:solidFill>
                <a:effectLst/>
                <a:latin typeface="Arial" pitchFamily="34" charset="0"/>
              </a:endParaRPr>
            </a:p>
          </p:txBody>
        </p:sp>
        <p:sp>
          <p:nvSpPr>
            <p:cNvPr id="2092" name="Rectangle 44"/>
            <p:cNvSpPr>
              <a:spLocks noChangeArrowheads="1"/>
            </p:cNvSpPr>
            <p:nvPr/>
          </p:nvSpPr>
          <p:spPr bwMode="auto">
            <a:xfrm>
              <a:off x="2825" y="1320"/>
              <a:ext cx="155" cy="1324"/>
            </a:xfrm>
            <a:prstGeom prst="rect">
              <a:avLst/>
            </a:prstGeom>
            <a:noFill/>
            <a:ln w="9525">
              <a:noFill/>
              <a:miter lim="800000"/>
              <a:headEnd/>
              <a:tailEnd/>
            </a:ln>
          </p:spPr>
          <p:txBody>
            <a:bodyPr vert="vert270"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i="0" u="none" strike="noStrike" cap="none" normalizeH="0" baseline="0" dirty="0" smtClean="0">
                  <a:ln>
                    <a:noFill/>
                  </a:ln>
                  <a:solidFill>
                    <a:srgbClr val="000000"/>
                  </a:solidFill>
                  <a:effectLst/>
                  <a:latin typeface="Calibri" pitchFamily="34" charset="0"/>
                </a:rPr>
                <a:t>Thousand  jobs</a:t>
              </a:r>
              <a:endParaRPr kumimoji="0" lang="en-US" sz="1600" i="0" u="none" strike="noStrike" cap="none" normalizeH="0" baseline="0" dirty="0" smtClean="0">
                <a:ln>
                  <a:noFill/>
                </a:ln>
                <a:solidFill>
                  <a:schemeClr val="tx1"/>
                </a:solidFill>
                <a:effectLst/>
                <a:latin typeface="Arial" pitchFamily="34" charset="0"/>
              </a:endParaRPr>
            </a:p>
          </p:txBody>
        </p:sp>
        <p:sp>
          <p:nvSpPr>
            <p:cNvPr id="2093" name="Rectangle 45"/>
            <p:cNvSpPr>
              <a:spLocks noChangeArrowheads="1"/>
            </p:cNvSpPr>
            <p:nvPr/>
          </p:nvSpPr>
          <p:spPr bwMode="auto">
            <a:xfrm>
              <a:off x="3227" y="746"/>
              <a:ext cx="2097" cy="34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C00000"/>
                  </a:solidFill>
                  <a:effectLst/>
                  <a:latin typeface="Calibri" pitchFamily="34" charset="0"/>
                </a:rPr>
                <a:t>Employment trends in forestry and</a:t>
              </a:r>
            </a:p>
            <a:p>
              <a:pPr marL="0" marR="0" lvl="0" indent="0" algn="ctr" defTabSz="914400" rtl="0" eaLnBrk="1" fontAlgn="base" latinLnBrk="0" hangingPunct="1">
                <a:lnSpc>
                  <a:spcPct val="100000"/>
                </a:lnSpc>
                <a:spcBef>
                  <a:spcPct val="0"/>
                </a:spcBef>
                <a:spcAft>
                  <a:spcPct val="0"/>
                </a:spcAft>
                <a:buClrTx/>
                <a:buSzTx/>
                <a:buFontTx/>
                <a:buNone/>
                <a:tabLst/>
              </a:pPr>
              <a:r>
                <a:rPr lang="en-US" b="1" dirty="0" smtClean="0">
                  <a:solidFill>
                    <a:srgbClr val="C00000"/>
                  </a:solidFill>
                  <a:latin typeface="Calibri" pitchFamily="34" charset="0"/>
                </a:rPr>
                <a:t>related sectors, 2001-2011</a:t>
              </a:r>
              <a:r>
                <a:rPr kumimoji="0" lang="en-US" b="1" i="0" u="none" strike="noStrike" cap="none" normalizeH="0" baseline="0" dirty="0" smtClean="0">
                  <a:ln>
                    <a:noFill/>
                  </a:ln>
                  <a:solidFill>
                    <a:srgbClr val="C00000"/>
                  </a:solidFill>
                  <a:effectLst/>
                  <a:latin typeface="Calibri" pitchFamily="34" charset="0"/>
                </a:rPr>
                <a:t> </a:t>
              </a:r>
              <a:endParaRPr kumimoji="0" lang="en-US" b="0" i="0" u="none" strike="noStrike" cap="none" normalizeH="0" baseline="0" dirty="0" smtClean="0">
                <a:ln>
                  <a:noFill/>
                </a:ln>
                <a:solidFill>
                  <a:srgbClr val="C00000"/>
                </a:solidFill>
                <a:effectLst/>
                <a:latin typeface="Arial" pitchFamily="34" charset="0"/>
              </a:endParaRPr>
            </a:p>
          </p:txBody>
        </p:sp>
        <p:sp>
          <p:nvSpPr>
            <p:cNvPr id="2097" name="Freeform 49"/>
            <p:cNvSpPr>
              <a:spLocks noEditPoints="1"/>
            </p:cNvSpPr>
            <p:nvPr/>
          </p:nvSpPr>
          <p:spPr bwMode="auto">
            <a:xfrm>
              <a:off x="2766" y="749"/>
              <a:ext cx="2701" cy="2984"/>
            </a:xfrm>
            <a:custGeom>
              <a:avLst/>
              <a:gdLst/>
              <a:ahLst/>
              <a:cxnLst>
                <a:cxn ang="0">
                  <a:pos x="0" y="8"/>
                </a:cxn>
                <a:cxn ang="0">
                  <a:pos x="8" y="0"/>
                </a:cxn>
                <a:cxn ang="0">
                  <a:pos x="9176" y="0"/>
                </a:cxn>
                <a:cxn ang="0">
                  <a:pos x="9184" y="8"/>
                </a:cxn>
                <a:cxn ang="0">
                  <a:pos x="9184" y="10136"/>
                </a:cxn>
                <a:cxn ang="0">
                  <a:pos x="9176" y="10144"/>
                </a:cxn>
                <a:cxn ang="0">
                  <a:pos x="8" y="10144"/>
                </a:cxn>
                <a:cxn ang="0">
                  <a:pos x="0" y="10136"/>
                </a:cxn>
                <a:cxn ang="0">
                  <a:pos x="0" y="8"/>
                </a:cxn>
                <a:cxn ang="0">
                  <a:pos x="16" y="10136"/>
                </a:cxn>
                <a:cxn ang="0">
                  <a:pos x="8" y="10128"/>
                </a:cxn>
                <a:cxn ang="0">
                  <a:pos x="9176" y="10128"/>
                </a:cxn>
                <a:cxn ang="0">
                  <a:pos x="9168" y="10136"/>
                </a:cxn>
                <a:cxn ang="0">
                  <a:pos x="9168" y="8"/>
                </a:cxn>
                <a:cxn ang="0">
                  <a:pos x="9176" y="16"/>
                </a:cxn>
                <a:cxn ang="0">
                  <a:pos x="8" y="16"/>
                </a:cxn>
                <a:cxn ang="0">
                  <a:pos x="16" y="8"/>
                </a:cxn>
                <a:cxn ang="0">
                  <a:pos x="16" y="10136"/>
                </a:cxn>
              </a:cxnLst>
              <a:rect l="0" t="0" r="r" b="b"/>
              <a:pathLst>
                <a:path w="9184" h="10144">
                  <a:moveTo>
                    <a:pt x="0" y="8"/>
                  </a:moveTo>
                  <a:cubicBezTo>
                    <a:pt x="0" y="4"/>
                    <a:pt x="4" y="0"/>
                    <a:pt x="8" y="0"/>
                  </a:cubicBezTo>
                  <a:lnTo>
                    <a:pt x="9176" y="0"/>
                  </a:lnTo>
                  <a:cubicBezTo>
                    <a:pt x="9181" y="0"/>
                    <a:pt x="9184" y="4"/>
                    <a:pt x="9184" y="8"/>
                  </a:cubicBezTo>
                  <a:lnTo>
                    <a:pt x="9184" y="10136"/>
                  </a:lnTo>
                  <a:cubicBezTo>
                    <a:pt x="9184" y="10141"/>
                    <a:pt x="9181" y="10144"/>
                    <a:pt x="9176" y="10144"/>
                  </a:cubicBezTo>
                  <a:lnTo>
                    <a:pt x="8" y="10144"/>
                  </a:lnTo>
                  <a:cubicBezTo>
                    <a:pt x="4" y="10144"/>
                    <a:pt x="0" y="10141"/>
                    <a:pt x="0" y="10136"/>
                  </a:cubicBezTo>
                  <a:lnTo>
                    <a:pt x="0" y="8"/>
                  </a:lnTo>
                  <a:close/>
                  <a:moveTo>
                    <a:pt x="16" y="10136"/>
                  </a:moveTo>
                  <a:lnTo>
                    <a:pt x="8" y="10128"/>
                  </a:lnTo>
                  <a:lnTo>
                    <a:pt x="9176" y="10128"/>
                  </a:lnTo>
                  <a:lnTo>
                    <a:pt x="9168" y="10136"/>
                  </a:lnTo>
                  <a:lnTo>
                    <a:pt x="9168" y="8"/>
                  </a:lnTo>
                  <a:lnTo>
                    <a:pt x="9176" y="16"/>
                  </a:lnTo>
                  <a:lnTo>
                    <a:pt x="8" y="16"/>
                  </a:lnTo>
                  <a:lnTo>
                    <a:pt x="16" y="8"/>
                  </a:lnTo>
                  <a:lnTo>
                    <a:pt x="16" y="10136"/>
                  </a:lnTo>
                  <a:close/>
                </a:path>
              </a:pathLst>
            </a:custGeom>
            <a:solidFill>
              <a:srgbClr val="868686"/>
            </a:solidFill>
            <a:ln w="0" cap="flat">
              <a:solidFill>
                <a:srgbClr val="868686"/>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p:cNvPicPr>
            <a:picLocks noChangeAspect="1" noChangeArrowheads="1"/>
          </p:cNvPicPr>
          <p:nvPr/>
        </p:nvPicPr>
        <p:blipFill>
          <a:blip r:embed="rId3" cstate="print"/>
          <a:srcRect/>
          <a:stretch>
            <a:fillRect/>
          </a:stretch>
        </p:blipFill>
        <p:spPr bwMode="auto">
          <a:xfrm>
            <a:off x="4953001" y="3552825"/>
            <a:ext cx="3657600" cy="2769887"/>
          </a:xfrm>
          <a:prstGeom prst="rect">
            <a:avLst/>
          </a:prstGeom>
          <a:noFill/>
          <a:ln w="9525">
            <a:noFill/>
            <a:miter lim="800000"/>
            <a:headEnd/>
            <a:tailEnd/>
          </a:ln>
          <a:effectLst/>
        </p:spPr>
      </p:pic>
      <p:pic>
        <p:nvPicPr>
          <p:cNvPr id="1026" name="Picture 2"/>
          <p:cNvPicPr>
            <a:picLocks noChangeAspect="1" noChangeArrowheads="1"/>
          </p:cNvPicPr>
          <p:nvPr/>
        </p:nvPicPr>
        <p:blipFill>
          <a:blip r:embed="rId4" cstate="print"/>
          <a:srcRect/>
          <a:stretch>
            <a:fillRect/>
          </a:stretch>
        </p:blipFill>
        <p:spPr bwMode="auto">
          <a:xfrm>
            <a:off x="4953000" y="733424"/>
            <a:ext cx="3657599" cy="2757181"/>
          </a:xfrm>
          <a:prstGeom prst="rect">
            <a:avLst/>
          </a:prstGeom>
          <a:noFill/>
          <a:ln w="9525">
            <a:noFill/>
            <a:miter lim="800000"/>
            <a:headEnd/>
            <a:tailEnd/>
          </a:ln>
          <a:effectLst/>
        </p:spPr>
      </p:pic>
      <p:sp>
        <p:nvSpPr>
          <p:cNvPr id="6" name="TextBox 5"/>
          <p:cNvSpPr txBox="1"/>
          <p:nvPr/>
        </p:nvSpPr>
        <p:spPr>
          <a:xfrm>
            <a:off x="762000" y="6248400"/>
            <a:ext cx="3528530" cy="230832"/>
          </a:xfrm>
          <a:prstGeom prst="rect">
            <a:avLst/>
          </a:prstGeom>
          <a:noFill/>
        </p:spPr>
        <p:txBody>
          <a:bodyPr wrap="none" rtlCol="0">
            <a:spAutoFit/>
          </a:bodyPr>
          <a:lstStyle/>
          <a:p>
            <a:r>
              <a:rPr lang="en-US" sz="900" i="1" dirty="0" smtClean="0"/>
              <a:t>Source: U.S. Forest Products Laboratory and Forest Inventory &amp; Analysis</a:t>
            </a:r>
            <a:endParaRPr lang="en-US" sz="900" i="1" dirty="0"/>
          </a:p>
        </p:txBody>
      </p:sp>
      <p:pic>
        <p:nvPicPr>
          <p:cNvPr id="2" name="Picture 2"/>
          <p:cNvPicPr>
            <a:picLocks noChangeAspect="1" noChangeArrowheads="1"/>
          </p:cNvPicPr>
          <p:nvPr/>
        </p:nvPicPr>
        <p:blipFill>
          <a:blip r:embed="rId5" cstate="print"/>
          <a:srcRect/>
          <a:stretch>
            <a:fillRect/>
          </a:stretch>
        </p:blipFill>
        <p:spPr bwMode="auto">
          <a:xfrm>
            <a:off x="666750" y="733426"/>
            <a:ext cx="4076700" cy="2720006"/>
          </a:xfrm>
          <a:prstGeom prst="rect">
            <a:avLst/>
          </a:prstGeom>
          <a:noFill/>
          <a:ln w="9525">
            <a:noFill/>
            <a:miter lim="800000"/>
            <a:headEnd/>
            <a:tailEnd/>
          </a:ln>
          <a:effectLst/>
        </p:spPr>
      </p:pic>
      <p:pic>
        <p:nvPicPr>
          <p:cNvPr id="4" name="Picture 3"/>
          <p:cNvPicPr>
            <a:picLocks noChangeAspect="1" noChangeArrowheads="1"/>
          </p:cNvPicPr>
          <p:nvPr/>
        </p:nvPicPr>
        <p:blipFill>
          <a:blip r:embed="rId6" cstate="print"/>
          <a:srcRect/>
          <a:stretch>
            <a:fillRect/>
          </a:stretch>
        </p:blipFill>
        <p:spPr bwMode="auto">
          <a:xfrm>
            <a:off x="666750" y="3544275"/>
            <a:ext cx="4067175" cy="2713651"/>
          </a:xfrm>
          <a:prstGeom prst="rect">
            <a:avLst/>
          </a:prstGeom>
          <a:noFill/>
          <a:ln w="9525">
            <a:noFill/>
            <a:miter lim="800000"/>
            <a:headEnd/>
            <a:tailEnd/>
          </a:ln>
          <a:effectLst/>
        </p:spPr>
      </p:pic>
      <p:sp>
        <p:nvSpPr>
          <p:cNvPr id="7" name="TextBox 6"/>
          <p:cNvSpPr txBox="1"/>
          <p:nvPr/>
        </p:nvSpPr>
        <p:spPr>
          <a:xfrm>
            <a:off x="133350" y="266700"/>
            <a:ext cx="8887369" cy="384721"/>
          </a:xfrm>
          <a:prstGeom prst="rect">
            <a:avLst/>
          </a:prstGeom>
          <a:noFill/>
        </p:spPr>
        <p:txBody>
          <a:bodyPr wrap="none" rtlCol="0">
            <a:spAutoFit/>
          </a:bodyPr>
          <a:lstStyle/>
          <a:p>
            <a:r>
              <a:rPr lang="en-US" sz="1900" b="1" dirty="0" smtClean="0">
                <a:solidFill>
                  <a:srgbClr val="C00000"/>
                </a:solidFill>
              </a:rPr>
              <a:t>Production and consumption began to rebound in 2010 while imports remained down</a:t>
            </a:r>
            <a:endParaRPr lang="en-US" sz="1900" b="1" dirty="0">
              <a:solidFill>
                <a:srgbClr val="C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48968" y="494012"/>
            <a:ext cx="6371873" cy="584775"/>
          </a:xfrm>
          <a:prstGeom prst="rect">
            <a:avLst/>
          </a:prstGeom>
          <a:noFill/>
        </p:spPr>
        <p:txBody>
          <a:bodyPr wrap="none" rtlCol="0">
            <a:spAutoFit/>
          </a:bodyPr>
          <a:lstStyle/>
          <a:p>
            <a:r>
              <a:rPr lang="en-US" sz="3200" b="1" dirty="0" smtClean="0">
                <a:solidFill>
                  <a:srgbClr val="C00000"/>
                </a:solidFill>
              </a:rPr>
              <a:t>Summary of the situation 2005-2010</a:t>
            </a:r>
            <a:endParaRPr lang="en-US" sz="3200" b="1" dirty="0">
              <a:solidFill>
                <a:srgbClr val="C00000"/>
              </a:solidFill>
            </a:endParaRPr>
          </a:p>
        </p:txBody>
      </p:sp>
      <p:sp>
        <p:nvSpPr>
          <p:cNvPr id="4" name="TextBox 3"/>
          <p:cNvSpPr txBox="1"/>
          <p:nvPr/>
        </p:nvSpPr>
        <p:spPr>
          <a:xfrm>
            <a:off x="533655" y="1130385"/>
            <a:ext cx="8076945" cy="4431983"/>
          </a:xfrm>
          <a:prstGeom prst="rect">
            <a:avLst/>
          </a:prstGeom>
          <a:noFill/>
        </p:spPr>
        <p:txBody>
          <a:bodyPr wrap="square" rtlCol="0">
            <a:spAutoFit/>
          </a:bodyPr>
          <a:lstStyle/>
          <a:p>
            <a:pPr marL="457200" indent="-457200">
              <a:buFont typeface="Arial" pitchFamily="34" charset="0"/>
              <a:buChar char="•"/>
            </a:pPr>
            <a:r>
              <a:rPr lang="en-US" sz="2400" dirty="0" smtClean="0">
                <a:solidFill>
                  <a:schemeClr val="accent3">
                    <a:lumMod val="50000"/>
                  </a:schemeClr>
                </a:solidFill>
              </a:rPr>
              <a:t>Annual single-family housing starts plummeted 75% since 2005</a:t>
            </a:r>
          </a:p>
          <a:p>
            <a:pPr marL="457200" indent="-457200">
              <a:buFont typeface="Arial" pitchFamily="34" charset="0"/>
              <a:buChar char="•"/>
            </a:pPr>
            <a:r>
              <a:rPr lang="en-US" sz="2400" dirty="0" smtClean="0">
                <a:solidFill>
                  <a:schemeClr val="accent3">
                    <a:lumMod val="50000"/>
                  </a:schemeClr>
                </a:solidFill>
              </a:rPr>
              <a:t>1.1 million jobs lost in forestry and related sectors</a:t>
            </a:r>
          </a:p>
          <a:p>
            <a:pPr marL="914400" lvl="1" indent="-457200">
              <a:buFont typeface="Calibri" pitchFamily="34" charset="0"/>
              <a:buChar char="⁻"/>
            </a:pPr>
            <a:r>
              <a:rPr lang="en-US" sz="2200" dirty="0" smtClean="0">
                <a:solidFill>
                  <a:schemeClr val="accent3">
                    <a:lumMod val="50000"/>
                  </a:schemeClr>
                </a:solidFill>
              </a:rPr>
              <a:t>Estimated $25+ billion annual loss of wages </a:t>
            </a:r>
          </a:p>
          <a:p>
            <a:pPr marL="914400" lvl="1" indent="-457200">
              <a:buFont typeface="Calibri" pitchFamily="34" charset="0"/>
              <a:buChar char="⁻"/>
            </a:pPr>
            <a:r>
              <a:rPr lang="en-US" sz="2200" dirty="0" smtClean="0">
                <a:solidFill>
                  <a:schemeClr val="accent3">
                    <a:lumMod val="50000"/>
                  </a:schemeClr>
                </a:solidFill>
              </a:rPr>
              <a:t>Reduced annual shipments of $57+ billion</a:t>
            </a:r>
          </a:p>
          <a:p>
            <a:pPr marL="457200" indent="-457200">
              <a:buFont typeface="Arial" pitchFamily="34" charset="0"/>
              <a:buChar char="•"/>
            </a:pPr>
            <a:r>
              <a:rPr lang="en-US" sz="2400" dirty="0" smtClean="0">
                <a:solidFill>
                  <a:schemeClr val="accent3">
                    <a:lumMod val="50000"/>
                  </a:schemeClr>
                </a:solidFill>
              </a:rPr>
              <a:t>Over 1,000 mills have closed since 2005 and more are threatened</a:t>
            </a:r>
          </a:p>
          <a:p>
            <a:pPr marL="914400" lvl="1" indent="-457200">
              <a:buFont typeface="Calibri" pitchFamily="34" charset="0"/>
              <a:buChar char="⁻"/>
            </a:pPr>
            <a:r>
              <a:rPr lang="en-US" sz="2400" dirty="0" smtClean="0">
                <a:solidFill>
                  <a:schemeClr val="accent3">
                    <a:lumMod val="50000"/>
                  </a:schemeClr>
                </a:solidFill>
              </a:rPr>
              <a:t>Most surviving mills are operating well below capacity</a:t>
            </a:r>
          </a:p>
          <a:p>
            <a:pPr marL="457200" indent="-457200">
              <a:buFont typeface="Arial" pitchFamily="34" charset="0"/>
              <a:buChar char="•"/>
            </a:pPr>
            <a:r>
              <a:rPr lang="en-US" sz="2400" dirty="0" smtClean="0">
                <a:solidFill>
                  <a:schemeClr val="accent3">
                    <a:lumMod val="50000"/>
                  </a:schemeClr>
                </a:solidFill>
              </a:rPr>
              <a:t>Overall production and consumption at lowest levels since 1960s</a:t>
            </a:r>
          </a:p>
          <a:p>
            <a:pPr marL="914400" lvl="1" indent="-457200">
              <a:buFont typeface="Calibri" pitchFamily="34" charset="0"/>
              <a:buChar char="⁻"/>
            </a:pPr>
            <a:r>
              <a:rPr lang="en-US" sz="2200" dirty="0" smtClean="0">
                <a:solidFill>
                  <a:schemeClr val="accent3">
                    <a:lumMod val="50000"/>
                  </a:schemeClr>
                </a:solidFill>
              </a:rPr>
              <a:t>Pulpwood &amp; lumber production at lowest levels in 30+ years</a:t>
            </a:r>
          </a:p>
          <a:p>
            <a:pPr marL="457200" indent="-457200">
              <a:buFont typeface="Arial" pitchFamily="34" charset="0"/>
              <a:buChar char="•"/>
            </a:pPr>
            <a:r>
              <a:rPr lang="en-US" sz="2400" dirty="0" smtClean="0">
                <a:solidFill>
                  <a:schemeClr val="accent3">
                    <a:lumMod val="50000"/>
                  </a:schemeClr>
                </a:solidFill>
              </a:rPr>
              <a:t>Harvest acres on private forest land is down nearly 40%</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62150" y="542925"/>
            <a:ext cx="5172076" cy="584775"/>
          </a:xfrm>
          <a:prstGeom prst="rect">
            <a:avLst/>
          </a:prstGeom>
          <a:noFill/>
        </p:spPr>
        <p:txBody>
          <a:bodyPr wrap="square" rtlCol="0">
            <a:spAutoFit/>
          </a:bodyPr>
          <a:lstStyle/>
          <a:p>
            <a:r>
              <a:rPr lang="en-US" sz="3200" b="1" dirty="0" smtClean="0">
                <a:solidFill>
                  <a:srgbClr val="C00000"/>
                </a:solidFill>
              </a:rPr>
              <a:t>Encouraging signals emerging</a:t>
            </a:r>
            <a:endParaRPr lang="en-US" sz="3200" b="1" dirty="0">
              <a:solidFill>
                <a:srgbClr val="C00000"/>
              </a:solidFill>
            </a:endParaRPr>
          </a:p>
        </p:txBody>
      </p:sp>
      <p:sp>
        <p:nvSpPr>
          <p:cNvPr id="4" name="TextBox 3"/>
          <p:cNvSpPr txBox="1"/>
          <p:nvPr/>
        </p:nvSpPr>
        <p:spPr>
          <a:xfrm>
            <a:off x="803190" y="1181614"/>
            <a:ext cx="7883610" cy="2800767"/>
          </a:xfrm>
          <a:prstGeom prst="rect">
            <a:avLst/>
          </a:prstGeom>
          <a:noFill/>
        </p:spPr>
        <p:txBody>
          <a:bodyPr wrap="square" rtlCol="0">
            <a:spAutoFit/>
          </a:bodyPr>
          <a:lstStyle/>
          <a:p>
            <a:pPr marL="457200" indent="-457200">
              <a:buFont typeface="Arial" pitchFamily="34" charset="0"/>
              <a:buChar char="•"/>
            </a:pPr>
            <a:r>
              <a:rPr lang="en-US" sz="2200" dirty="0" smtClean="0">
                <a:solidFill>
                  <a:schemeClr val="accent3">
                    <a:lumMod val="50000"/>
                  </a:schemeClr>
                </a:solidFill>
              </a:rPr>
              <a:t>Forestry and related sector job losses have slowed</a:t>
            </a:r>
          </a:p>
          <a:p>
            <a:pPr marL="457200" indent="-457200">
              <a:buFont typeface="Arial" pitchFamily="34" charset="0"/>
              <a:buChar char="•"/>
            </a:pPr>
            <a:r>
              <a:rPr lang="en-US" sz="2200" dirty="0" smtClean="0">
                <a:solidFill>
                  <a:schemeClr val="accent3">
                    <a:lumMod val="50000"/>
                  </a:schemeClr>
                </a:solidFill>
              </a:rPr>
              <a:t>The number of single-family housing starts remains low but stable</a:t>
            </a:r>
          </a:p>
          <a:p>
            <a:pPr marL="457200" indent="-457200">
              <a:buFont typeface="Arial" pitchFamily="34" charset="0"/>
              <a:buChar char="•"/>
            </a:pPr>
            <a:r>
              <a:rPr lang="en-US" sz="2200" dirty="0" smtClean="0">
                <a:solidFill>
                  <a:schemeClr val="accent3">
                    <a:lumMod val="50000"/>
                  </a:schemeClr>
                </a:solidFill>
              </a:rPr>
              <a:t>Multi-family housing starts up sharply</a:t>
            </a:r>
          </a:p>
          <a:p>
            <a:pPr marL="457200" indent="-457200">
              <a:buFont typeface="Arial" pitchFamily="34" charset="0"/>
              <a:buChar char="•"/>
            </a:pPr>
            <a:r>
              <a:rPr lang="en-US" sz="2200" dirty="0" smtClean="0">
                <a:solidFill>
                  <a:schemeClr val="accent3">
                    <a:lumMod val="50000"/>
                  </a:schemeClr>
                </a:solidFill>
              </a:rPr>
              <a:t>2010 showed an increase in wood related production and shipments</a:t>
            </a:r>
          </a:p>
          <a:p>
            <a:pPr marL="457200" indent="-457200">
              <a:buFont typeface="Arial" pitchFamily="34" charset="0"/>
              <a:buChar char="•"/>
            </a:pPr>
            <a:r>
              <a:rPr lang="en-US" sz="2200" dirty="0" smtClean="0">
                <a:solidFill>
                  <a:schemeClr val="accent3">
                    <a:lumMod val="50000"/>
                  </a:schemeClr>
                </a:solidFill>
              </a:rPr>
              <a:t>Wood use for nonresidential energy is only 6% below 20-year average levels</a:t>
            </a:r>
          </a:p>
        </p:txBody>
      </p:sp>
      <p:sp>
        <p:nvSpPr>
          <p:cNvPr id="6" name="TextBox 5"/>
          <p:cNvSpPr txBox="1"/>
          <p:nvPr/>
        </p:nvSpPr>
        <p:spPr>
          <a:xfrm>
            <a:off x="781051" y="3971925"/>
            <a:ext cx="4667249" cy="2400657"/>
          </a:xfrm>
          <a:prstGeom prst="rect">
            <a:avLst/>
          </a:prstGeom>
          <a:noFill/>
        </p:spPr>
        <p:txBody>
          <a:bodyPr wrap="square" rtlCol="0">
            <a:spAutoFit/>
          </a:bodyPr>
          <a:lstStyle/>
          <a:p>
            <a:pPr marL="457200" indent="-457200">
              <a:buFont typeface="Arial" pitchFamily="34" charset="0"/>
              <a:buChar char="•"/>
            </a:pPr>
            <a:r>
              <a:rPr lang="en-US" sz="2200" dirty="0" smtClean="0">
                <a:solidFill>
                  <a:schemeClr val="accent3">
                    <a:lumMod val="50000"/>
                  </a:schemeClr>
                </a:solidFill>
              </a:rPr>
              <a:t>Overall industrial GDP is rising and the trade balance in combined pulp, paper and sawmill products is up from -$11.7 billion in 2005 to +$1.3 billion in 2010 with prospects for further improvement</a:t>
            </a:r>
          </a:p>
          <a:p>
            <a:pPr>
              <a:buFont typeface="Arial" pitchFamily="34" charset="0"/>
              <a:buChar char="•"/>
            </a:pPr>
            <a:endParaRPr lang="en-US" dirty="0"/>
          </a:p>
        </p:txBody>
      </p:sp>
      <p:sp>
        <p:nvSpPr>
          <p:cNvPr id="7" name="TextBox 6"/>
          <p:cNvSpPr txBox="1"/>
          <p:nvPr/>
        </p:nvSpPr>
        <p:spPr>
          <a:xfrm>
            <a:off x="5505450" y="6324600"/>
            <a:ext cx="2504212" cy="246221"/>
          </a:xfrm>
          <a:prstGeom prst="rect">
            <a:avLst/>
          </a:prstGeom>
          <a:noFill/>
        </p:spPr>
        <p:txBody>
          <a:bodyPr wrap="none" rtlCol="0">
            <a:spAutoFit/>
          </a:bodyPr>
          <a:lstStyle/>
          <a:p>
            <a:r>
              <a:rPr lang="en-US" sz="1000" dirty="0" smtClean="0"/>
              <a:t>Source: International Trade Association (ITA)</a:t>
            </a:r>
            <a:endParaRPr lang="en-US" sz="1000" dirty="0"/>
          </a:p>
        </p:txBody>
      </p:sp>
      <p:pic>
        <p:nvPicPr>
          <p:cNvPr id="1027" name="Picture 3"/>
          <p:cNvPicPr>
            <a:picLocks noChangeAspect="1" noChangeArrowheads="1"/>
          </p:cNvPicPr>
          <p:nvPr/>
        </p:nvPicPr>
        <p:blipFill>
          <a:blip r:embed="rId2" cstate="print"/>
          <a:srcRect/>
          <a:stretch>
            <a:fillRect/>
          </a:stretch>
        </p:blipFill>
        <p:spPr bwMode="auto">
          <a:xfrm>
            <a:off x="5395913" y="3664599"/>
            <a:ext cx="3243262" cy="271374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C00000"/>
                </a:solidFill>
              </a:rPr>
              <a:t>Closing Thoughts</a:t>
            </a:r>
            <a:endParaRPr lang="en-US" sz="3200" dirty="0">
              <a:solidFill>
                <a:srgbClr val="C00000"/>
              </a:solidFill>
            </a:endParaRPr>
          </a:p>
        </p:txBody>
      </p:sp>
      <p:sp>
        <p:nvSpPr>
          <p:cNvPr id="3" name="Content Placeholder 2"/>
          <p:cNvSpPr>
            <a:spLocks noGrp="1"/>
          </p:cNvSpPr>
          <p:nvPr>
            <p:ph idx="1"/>
          </p:nvPr>
        </p:nvSpPr>
        <p:spPr>
          <a:xfrm>
            <a:off x="419100" y="1371600"/>
            <a:ext cx="8229600" cy="5124450"/>
          </a:xfrm>
        </p:spPr>
        <p:txBody>
          <a:bodyPr>
            <a:normAutofit/>
          </a:bodyPr>
          <a:lstStyle/>
          <a:p>
            <a:r>
              <a:rPr lang="en-US" sz="2200" dirty="0" smtClean="0">
                <a:solidFill>
                  <a:schemeClr val="accent3">
                    <a:lumMod val="50000"/>
                  </a:schemeClr>
                </a:solidFill>
              </a:rPr>
              <a:t>If low annual harvest rates on private lands (40% below 2005) continue for some years, growing stock volumes and stand densities will increase</a:t>
            </a:r>
          </a:p>
          <a:p>
            <a:pPr lvl="1"/>
            <a:r>
              <a:rPr lang="en-US" sz="2000" dirty="0" smtClean="0">
                <a:solidFill>
                  <a:schemeClr val="accent3">
                    <a:lumMod val="50000"/>
                  </a:schemeClr>
                </a:solidFill>
              </a:rPr>
              <a:t>Significant forest health issues could emerge</a:t>
            </a:r>
          </a:p>
          <a:p>
            <a:pPr lvl="1"/>
            <a:r>
              <a:rPr lang="en-US" sz="2000" dirty="0" smtClean="0">
                <a:solidFill>
                  <a:schemeClr val="accent3">
                    <a:lumMod val="50000"/>
                  </a:schemeClr>
                </a:solidFill>
              </a:rPr>
              <a:t>Low harvest levels means lower income for private landowners, which could affect land use decisions</a:t>
            </a:r>
          </a:p>
          <a:p>
            <a:r>
              <a:rPr lang="en-US" sz="2200" dirty="0" smtClean="0">
                <a:solidFill>
                  <a:schemeClr val="accent3">
                    <a:lumMod val="50000"/>
                  </a:schemeClr>
                </a:solidFill>
              </a:rPr>
              <a:t>Because the remaining mills are operating well under their capacity, when demand picks up, existing mills can boost production; few closed mills are likely to reopen</a:t>
            </a:r>
          </a:p>
          <a:p>
            <a:r>
              <a:rPr lang="en-US" sz="2200" dirty="0" smtClean="0">
                <a:solidFill>
                  <a:schemeClr val="accent3">
                    <a:lumMod val="50000"/>
                  </a:schemeClr>
                </a:solidFill>
              </a:rPr>
              <a:t>Secondary impacts on communities of mills closing (e.g., loss of jobs in firms servicing the mill and transportation) means the true community impact of mill closures is larger than reported he</a:t>
            </a:r>
          </a:p>
          <a:p>
            <a:endParaRPr lang="en-US" sz="2400" dirty="0">
              <a:solidFill>
                <a:schemeClr val="accent3">
                  <a:lumMod val="50000"/>
                </a:scheme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4932</TotalTime>
  <Words>996</Words>
  <Application>Microsoft Office PowerPoint</Application>
  <PresentationFormat>On-screen Show (4:3)</PresentationFormat>
  <Paragraphs>118</Paragraphs>
  <Slides>9</Slides>
  <Notes>3</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Office Theme</vt:lpstr>
      <vt:lpstr>Custom Design</vt:lpstr>
      <vt:lpstr>Slide 1</vt:lpstr>
      <vt:lpstr>Introduction</vt:lpstr>
      <vt:lpstr>Data Sources</vt:lpstr>
      <vt:lpstr>Slide 4</vt:lpstr>
      <vt:lpstr>Slide 5</vt:lpstr>
      <vt:lpstr>Slide 6</vt:lpstr>
      <vt:lpstr>Slide 7</vt:lpstr>
      <vt:lpstr>Slide 8</vt:lpstr>
      <vt:lpstr>Closing Thoughts</vt:lpstr>
    </vt:vector>
  </TitlesOfParts>
  <Company>Forest Service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bsmith12</dc:creator>
  <cp:lastModifiedBy>bsmith12</cp:lastModifiedBy>
  <cp:revision>346</cp:revision>
  <dcterms:created xsi:type="dcterms:W3CDTF">2012-01-19T13:31:48Z</dcterms:created>
  <dcterms:modified xsi:type="dcterms:W3CDTF">2012-02-21T15:37:45Z</dcterms:modified>
</cp:coreProperties>
</file>